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4" r:id="rId6"/>
    <p:sldId id="263" r:id="rId7"/>
    <p:sldId id="265" r:id="rId8"/>
    <p:sldId id="266" r:id="rId9"/>
    <p:sldId id="261" r:id="rId10"/>
    <p:sldId id="262" r:id="rId11"/>
  </p:sldIdLst>
  <p:sldSz cx="9144000" cy="6858000" type="screen4x3"/>
  <p:notesSz cx="6858000" cy="9144000"/>
  <p:embeddedFontLst>
    <p:embeddedFont>
      <p:font typeface="Arial Black" panose="020B0A04020102020204" pitchFamily="34" charset="0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Arial Narrow" panose="020B0606020202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ikdXaqUXfPZjT4H7yZ9V0u6qTX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8D55"/>
    <a:srgbClr val="323F4F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695B54-8FB2-4EEB-AA32-A75F2D6CBE30}">
  <a:tblStyle styleId="{94695B54-8FB2-4EEB-AA32-A75F2D6CBE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960" y="-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3fd57c6a2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3fd57c6a2e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13fd57c6a2e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3fd57c6a2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3fd57c6a2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g13fd57c6a2e_0_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129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3085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0709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27992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3fd57c6a2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3fd57c6a2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13fd57c6a2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Cov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/>
          <p:nvPr/>
        </p:nvSpPr>
        <p:spPr>
          <a:xfrm>
            <a:off x="1143000" y="1077556"/>
            <a:ext cx="6858000" cy="4572000"/>
          </a:xfrm>
          <a:prstGeom prst="rect">
            <a:avLst/>
          </a:prstGeom>
          <a:solidFill>
            <a:schemeClr val="lt1">
              <a:alpha val="20000"/>
            </a:schemeClr>
          </a:solidFill>
          <a:ln w="12700" cap="flat" cmpd="sng">
            <a:solidFill>
              <a:srgbClr val="242D3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1"/>
          </p:nvPr>
        </p:nvSpPr>
        <p:spPr>
          <a:xfrm>
            <a:off x="1143000" y="2695575"/>
            <a:ext cx="6858000" cy="2651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725"/>
              <a:buNone/>
              <a:defRPr sz="23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2F2F2"/>
              </a:buClr>
              <a:buSzPts val="1725"/>
              <a:buNone/>
              <a:defRPr sz="23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2F2F2"/>
              </a:buClr>
              <a:buSzPts val="1725"/>
              <a:buNone/>
              <a:defRPr sz="23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2F2F2"/>
              </a:buClr>
              <a:buSzPts val="1725"/>
              <a:buNone/>
              <a:defRPr sz="23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2F2F2"/>
              </a:buClr>
              <a:buSzPts val="1725"/>
              <a:buNone/>
              <a:defRPr sz="23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1143000" y="1077554"/>
            <a:ext cx="6858000" cy="1554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Black"/>
              <a:buNone/>
              <a:defRPr sz="36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ivider">
  <p:cSld name="Section Divi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97" y="-297"/>
            <a:ext cx="9144793" cy="6858594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1143000" y="1077556"/>
            <a:ext cx="6858000" cy="4572000"/>
          </a:xfrm>
          <a:prstGeom prst="rect">
            <a:avLst/>
          </a:prstGeom>
          <a:solidFill>
            <a:schemeClr val="lt1">
              <a:alpha val="6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1143000" y="2677756"/>
            <a:ext cx="6858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 Black"/>
              <a:buNone/>
              <a:defRPr sz="3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57200" y="458431"/>
            <a:ext cx="822960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dt" idx="10"/>
          </p:nvPr>
        </p:nvSpPr>
        <p:spPr>
          <a:xfrm>
            <a:off x="3374805" y="6406113"/>
            <a:ext cx="73152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4DC57CE5-B1BE-469A-9295-50807054AF47}" type="datetime1">
              <a:rPr lang="en-US" smtClean="0"/>
              <a:t>7/29/2022</a:t>
            </a:fld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229600" y="6406113"/>
            <a:ext cx="457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ftr" idx="11"/>
          </p:nvPr>
        </p:nvSpPr>
        <p:spPr>
          <a:xfrm>
            <a:off x="1408845" y="6406113"/>
            <a:ext cx="196596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Rutgers Coding Bootcamp Project #1 |</a:t>
            </a: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1"/>
          </p:nvPr>
        </p:nvSpPr>
        <p:spPr>
          <a:xfrm>
            <a:off x="457200" y="1238249"/>
            <a:ext cx="82296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50"/>
              <a:buChar char="▪"/>
              <a:defRPr/>
            </a:lvl1pPr>
            <a:lvl2pPr marL="914400" lvl="1" indent="-314325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350"/>
              <a:buChar char="▪"/>
              <a:defRPr/>
            </a:lvl2pPr>
            <a:lvl3pPr marL="1371600" lvl="2" indent="-314325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350"/>
              <a:buChar char="▪"/>
              <a:defRPr/>
            </a:lvl3pPr>
            <a:lvl4pPr marL="1828800" lvl="3" indent="-314325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350"/>
              <a:buChar char="▪"/>
              <a:defRPr/>
            </a:lvl4pPr>
            <a:lvl5pPr marL="2286000" lvl="4" indent="-314325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35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457200" y="458431"/>
            <a:ext cx="822960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dt" idx="10"/>
          </p:nvPr>
        </p:nvSpPr>
        <p:spPr>
          <a:xfrm>
            <a:off x="3374805" y="6406113"/>
            <a:ext cx="73152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7351493E-B999-478B-A6EF-F7EFAD3B2D69}" type="datetime1">
              <a:rPr lang="en-US" smtClean="0"/>
              <a:t>7/29/2022</a:t>
            </a:fld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229600" y="6406113"/>
            <a:ext cx="457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ftr" idx="11"/>
          </p:nvPr>
        </p:nvSpPr>
        <p:spPr>
          <a:xfrm>
            <a:off x="1408845" y="6406113"/>
            <a:ext cx="196596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Rutgers Coding Bootcamp Project #1 |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>
            <a:spLocks noGrp="1"/>
          </p:cNvSpPr>
          <p:nvPr>
            <p:ph type="dt" idx="10"/>
          </p:nvPr>
        </p:nvSpPr>
        <p:spPr>
          <a:xfrm>
            <a:off x="3374805" y="6406113"/>
            <a:ext cx="73152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 strike="noStrike" cap="none">
                <a:solidFill>
                  <a:schemeClr val="accent4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7665FCB5-04B1-4037-A023-E8C1F964CD15}" type="datetime1">
              <a:rPr lang="en-US" smtClean="0"/>
              <a:t>7/29/2022</a:t>
            </a:fld>
            <a:endParaRPr/>
          </a:p>
        </p:txBody>
      </p:sp>
      <p:sp>
        <p:nvSpPr>
          <p:cNvPr id="11" name="Google Shape;11;p5"/>
          <p:cNvSpPr txBox="1">
            <a:spLocks noGrp="1"/>
          </p:cNvSpPr>
          <p:nvPr>
            <p:ph type="title"/>
          </p:nvPr>
        </p:nvSpPr>
        <p:spPr>
          <a:xfrm>
            <a:off x="457200" y="458431"/>
            <a:ext cx="822960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 Black"/>
              <a:buNone/>
              <a:defRPr sz="2400" b="1" i="0" u="none" strike="noStrike" cap="none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body" idx="1"/>
          </p:nvPr>
        </p:nvSpPr>
        <p:spPr>
          <a:xfrm>
            <a:off x="457200" y="1237712"/>
            <a:ext cx="82296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095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75"/>
              <a:buFont typeface="Noto Sans Symbols"/>
              <a:buChar char="▪"/>
              <a:defRPr sz="17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956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275"/>
              <a:buFont typeface="Noto Sans Symbols"/>
              <a:buChar char="▪"/>
              <a:defRPr sz="17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956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275"/>
              <a:buFont typeface="Noto Sans Symbols"/>
              <a:buChar char="▪"/>
              <a:defRPr sz="17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956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275"/>
              <a:buFont typeface="Noto Sans Symbols"/>
              <a:buChar char="▪"/>
              <a:defRPr sz="17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956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3"/>
              </a:buClr>
              <a:buSzPts val="1275"/>
              <a:buFont typeface="Noto Sans Symbols"/>
              <a:buChar char="▪"/>
              <a:defRPr sz="17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5"/>
          <p:cNvSpPr txBox="1">
            <a:spLocks noGrp="1"/>
          </p:cNvSpPr>
          <p:nvPr>
            <p:ph type="sldNum" idx="12"/>
          </p:nvPr>
        </p:nvSpPr>
        <p:spPr>
          <a:xfrm>
            <a:off x="8229600" y="6406113"/>
            <a:ext cx="457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1" i="0" u="none" strike="noStrike" cap="none">
                <a:solidFill>
                  <a:schemeClr val="accent6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1" i="0" u="none" strike="noStrike" cap="none">
                <a:solidFill>
                  <a:schemeClr val="accent6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1" i="0" u="none" strike="noStrike" cap="none">
                <a:solidFill>
                  <a:schemeClr val="accent6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1" i="0" u="none" strike="noStrike" cap="none">
                <a:solidFill>
                  <a:schemeClr val="accent6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1" i="0" u="none" strike="noStrike" cap="none">
                <a:solidFill>
                  <a:schemeClr val="accent6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1" i="0" u="none" strike="noStrike" cap="none">
                <a:solidFill>
                  <a:schemeClr val="accent6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1" i="0" u="none" strike="noStrike" cap="none">
                <a:solidFill>
                  <a:schemeClr val="accent6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1" i="0" u="none" strike="noStrike" cap="none">
                <a:solidFill>
                  <a:schemeClr val="accent6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1" i="0" u="none" strike="noStrike" cap="none">
                <a:solidFill>
                  <a:schemeClr val="accent6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5"/>
          <p:cNvSpPr txBox="1">
            <a:spLocks noGrp="1"/>
          </p:cNvSpPr>
          <p:nvPr>
            <p:ph type="ftr" idx="11"/>
          </p:nvPr>
        </p:nvSpPr>
        <p:spPr>
          <a:xfrm>
            <a:off x="1408845" y="6406113"/>
            <a:ext cx="196596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 strike="noStrike" cap="none">
                <a:solidFill>
                  <a:schemeClr val="accent4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mtClean="0"/>
              <a:t>Rutgers Coding Bootcamp Project #1 |</a:t>
            </a:r>
            <a:endParaRPr/>
          </a:p>
        </p:txBody>
      </p:sp>
      <p:grpSp>
        <p:nvGrpSpPr>
          <p:cNvPr id="15" name="Google Shape;15;p5"/>
          <p:cNvGrpSpPr/>
          <p:nvPr/>
        </p:nvGrpSpPr>
        <p:grpSpPr>
          <a:xfrm>
            <a:off x="7800159" y="7619"/>
            <a:ext cx="1343841" cy="1380452"/>
            <a:chOff x="7800159" y="7619"/>
            <a:chExt cx="1343841" cy="1380452"/>
          </a:xfrm>
        </p:grpSpPr>
        <p:pic>
          <p:nvPicPr>
            <p:cNvPr id="16" name="Google Shape;16;p5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800159" y="13263"/>
              <a:ext cx="824826" cy="914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17;p5"/>
            <p:cNvPicPr preferRelativeResize="0"/>
            <p:nvPr/>
          </p:nvPicPr>
          <p:blipFill rotWithShape="1">
            <a:blip r:embed="rId7">
              <a:alphaModFix/>
            </a:blip>
            <a:srcRect t="17916" r="4619"/>
            <a:stretch/>
          </p:blipFill>
          <p:spPr>
            <a:xfrm>
              <a:off x="8349654" y="7619"/>
              <a:ext cx="786726" cy="7505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18;p5"/>
            <p:cNvPicPr preferRelativeResize="0"/>
            <p:nvPr/>
          </p:nvPicPr>
          <p:blipFill rotWithShape="1">
            <a:blip r:embed="rId8">
              <a:alphaModFix/>
            </a:blip>
            <a:srcRect r="7381"/>
            <a:stretch/>
          </p:blipFill>
          <p:spPr>
            <a:xfrm>
              <a:off x="8380056" y="473671"/>
              <a:ext cx="763944" cy="914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" name="Google Shape;19;p5"/>
          <p:cNvGrpSpPr/>
          <p:nvPr/>
        </p:nvGrpSpPr>
        <p:grpSpPr>
          <a:xfrm rot="10800000">
            <a:off x="0" y="5477548"/>
            <a:ext cx="1343841" cy="1380452"/>
            <a:chOff x="7800159" y="7619"/>
            <a:chExt cx="1343841" cy="1380452"/>
          </a:xfrm>
        </p:grpSpPr>
        <p:pic>
          <p:nvPicPr>
            <p:cNvPr id="20" name="Google Shape;20;p5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800159" y="13263"/>
              <a:ext cx="824826" cy="914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5"/>
            <p:cNvPicPr preferRelativeResize="0"/>
            <p:nvPr/>
          </p:nvPicPr>
          <p:blipFill rotWithShape="1">
            <a:blip r:embed="rId7">
              <a:alphaModFix/>
            </a:blip>
            <a:srcRect t="17916" r="4619"/>
            <a:stretch/>
          </p:blipFill>
          <p:spPr>
            <a:xfrm>
              <a:off x="8349654" y="7619"/>
              <a:ext cx="786726" cy="7505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22;p5"/>
            <p:cNvPicPr preferRelativeResize="0"/>
            <p:nvPr/>
          </p:nvPicPr>
          <p:blipFill rotWithShape="1">
            <a:blip r:embed="rId8">
              <a:alphaModFix/>
            </a:blip>
            <a:srcRect r="7381"/>
            <a:stretch/>
          </p:blipFill>
          <p:spPr>
            <a:xfrm>
              <a:off x="8380056" y="473671"/>
              <a:ext cx="763944" cy="91440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3" name="Google Shape;23;p5"/>
          <p:cNvCxnSpPr/>
          <p:nvPr/>
        </p:nvCxnSpPr>
        <p:spPr>
          <a:xfrm>
            <a:off x="0" y="1168111"/>
            <a:ext cx="8321040" cy="0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4" name="Google Shape;24;p5"/>
          <p:cNvCxnSpPr/>
          <p:nvPr/>
        </p:nvCxnSpPr>
        <p:spPr>
          <a:xfrm>
            <a:off x="1371600" y="6336512"/>
            <a:ext cx="7772400" cy="0"/>
          </a:xfrm>
          <a:prstGeom prst="straightConnector1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"/>
          <p:cNvSpPr txBox="1">
            <a:spLocks noGrp="1"/>
          </p:cNvSpPr>
          <p:nvPr>
            <p:ph type="title"/>
          </p:nvPr>
        </p:nvSpPr>
        <p:spPr>
          <a:xfrm>
            <a:off x="1143000" y="1077554"/>
            <a:ext cx="6858000" cy="1554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Black"/>
              <a:buNone/>
            </a:pPr>
            <a:r>
              <a:rPr lang="en-US"/>
              <a:t>[Premium Hotels]</a:t>
            </a:r>
            <a:endParaRPr/>
          </a:p>
        </p:txBody>
      </p:sp>
      <p:sp>
        <p:nvSpPr>
          <p:cNvPr id="50" name="Google Shape;50;p1"/>
          <p:cNvSpPr txBox="1">
            <a:spLocks noGrp="1"/>
          </p:cNvSpPr>
          <p:nvPr>
            <p:ph type="body" idx="1"/>
          </p:nvPr>
        </p:nvSpPr>
        <p:spPr>
          <a:xfrm>
            <a:off x="1143000" y="2695575"/>
            <a:ext cx="6858000" cy="2651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2F2F2"/>
              </a:buClr>
              <a:buSzPts val="1725"/>
              <a:buNone/>
            </a:pPr>
            <a:r>
              <a:rPr lang="en-US">
                <a:latin typeface="Arial Black"/>
                <a:ea typeface="Arial Black"/>
                <a:cs typeface="Arial Black"/>
                <a:sym typeface="Arial Black"/>
              </a:rPr>
              <a:t>Jeidi Garcia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2F2F2"/>
              </a:buClr>
              <a:buSzPts val="1725"/>
              <a:buNone/>
            </a:pPr>
            <a:r>
              <a:rPr lang="en-US">
                <a:latin typeface="Arial Black"/>
                <a:ea typeface="Arial Black"/>
                <a:cs typeface="Arial Black"/>
                <a:sym typeface="Arial Black"/>
              </a:rPr>
              <a:t>Gabriel Guerrero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2F2F2"/>
              </a:buClr>
              <a:buSzPts val="1725"/>
              <a:buNone/>
            </a:pPr>
            <a:r>
              <a:rPr lang="en-US">
                <a:latin typeface="Arial Black"/>
                <a:ea typeface="Arial Black"/>
                <a:cs typeface="Arial Black"/>
                <a:sym typeface="Arial Black"/>
              </a:rPr>
              <a:t>Keith Thomas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2F2F2"/>
              </a:buClr>
              <a:buSzPts val="1725"/>
              <a:buNone/>
            </a:pPr>
            <a:r>
              <a:rPr lang="en-US">
                <a:latin typeface="Arial Black"/>
                <a:ea typeface="Arial Black"/>
                <a:cs typeface="Arial Black"/>
                <a:sym typeface="Arial Black"/>
              </a:rPr>
              <a:t>Ruth Kim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2F2F2"/>
              </a:buClr>
              <a:buSzPts val="1725"/>
              <a:buNone/>
            </a:pPr>
            <a:r>
              <a:rPr lang="en-US">
                <a:latin typeface="Arial Black"/>
                <a:ea typeface="Arial Black"/>
                <a:cs typeface="Arial Black"/>
                <a:sym typeface="Arial Black"/>
              </a:rPr>
              <a:t>Gilbert Onyenwezi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3fd57c6a2e_0_7"/>
          <p:cNvSpPr txBox="1">
            <a:spLocks noGrp="1"/>
          </p:cNvSpPr>
          <p:nvPr>
            <p:ph type="title"/>
          </p:nvPr>
        </p:nvSpPr>
        <p:spPr>
          <a:xfrm>
            <a:off x="457200" y="458431"/>
            <a:ext cx="8229600" cy="64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Procedure</a:t>
            </a:r>
            <a:endParaRPr/>
          </a:p>
        </p:txBody>
      </p:sp>
      <p:sp>
        <p:nvSpPr>
          <p:cNvPr id="97" name="Google Shape;97;g13fd57c6a2e_0_7"/>
          <p:cNvSpPr txBox="1">
            <a:spLocks noGrp="1"/>
          </p:cNvSpPr>
          <p:nvPr>
            <p:ph type="sldNum" idx="12"/>
          </p:nvPr>
        </p:nvSpPr>
        <p:spPr>
          <a:xfrm>
            <a:off x="8229600" y="6406113"/>
            <a:ext cx="4572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aphicFrame>
        <p:nvGraphicFramePr>
          <p:cNvPr id="98" name="Google Shape;98;g13fd57c6a2e_0_7"/>
          <p:cNvGraphicFramePr/>
          <p:nvPr>
            <p:extLst>
              <p:ext uri="{D42A27DB-BD31-4B8C-83A1-F6EECF244321}">
                <p14:modId xmlns:p14="http://schemas.microsoft.com/office/powerpoint/2010/main" val="2229658220"/>
              </p:ext>
            </p:extLst>
          </p:nvPr>
        </p:nvGraphicFramePr>
        <p:xfrm>
          <a:off x="457250" y="1426300"/>
          <a:ext cx="8229625" cy="2942720"/>
        </p:xfrm>
        <a:graphic>
          <a:graphicData uri="http://schemas.openxmlformats.org/drawingml/2006/table">
            <a:tbl>
              <a:tblPr/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5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45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6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Gilbert</a:t>
                      </a:r>
                      <a:endParaRPr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anchor="ctr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Jeidi</a:t>
                      </a:r>
                      <a:endParaRPr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Keith</a:t>
                      </a:r>
                      <a:endParaRPr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Gabriel</a:t>
                      </a:r>
                      <a:endParaRPr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Ruthie</a:t>
                      </a:r>
                      <a:endParaRPr b="1" dirty="0">
                        <a:solidFill>
                          <a:schemeClr val="bg1"/>
                        </a:solidFill>
                      </a:endParaRPr>
                    </a:p>
                  </a:txBody>
                  <a:tcPr marL="45720" marR="4572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dirty="0" err="1"/>
                        <a:t>CSS</a:t>
                      </a:r>
                      <a:r>
                        <a:rPr lang="en-US" dirty="0"/>
                        <a:t>/Bootstrap</a:t>
                      </a:r>
                      <a:endParaRPr dirty="0"/>
                    </a:p>
                  </a:txBody>
                  <a:tcPr marL="45720" marR="45720" anchor="ctr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Search Portion/</a:t>
                      </a:r>
                      <a:br>
                        <a:rPr lang="en-US" dirty="0"/>
                      </a:br>
                      <a:r>
                        <a:rPr lang="en-US" dirty="0"/>
                        <a:t>Google API</a:t>
                      </a:r>
                      <a:endParaRPr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Favorite Portion/GitHub</a:t>
                      </a:r>
                      <a:endParaRPr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dirty="0"/>
                        <a:t>Search Portion/</a:t>
                      </a:r>
                      <a:br>
                        <a:rPr lang="en-US" dirty="0"/>
                      </a:br>
                      <a:r>
                        <a:rPr lang="en-US" dirty="0"/>
                        <a:t>Google </a:t>
                      </a:r>
                      <a:r>
                        <a:rPr lang="en-US" dirty="0" smtClean="0"/>
                        <a:t>API</a:t>
                      </a:r>
                      <a:endParaRPr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dirty="0"/>
                        <a:t>Search Portion/</a:t>
                      </a:r>
                      <a:br>
                        <a:rPr lang="en-US" dirty="0"/>
                      </a:br>
                      <a:r>
                        <a:rPr lang="en-US" dirty="0"/>
                        <a:t>Google </a:t>
                      </a:r>
                      <a:r>
                        <a:rPr lang="en-US" dirty="0" smtClean="0"/>
                        <a:t>API</a:t>
                      </a:r>
                      <a:endParaRPr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JQUERY</a:t>
                      </a:r>
                      <a:endParaRPr/>
                    </a:p>
                  </a:txBody>
                  <a:tcPr marL="45720" marR="45720" anchor="ctr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Messenger</a:t>
                      </a:r>
                      <a:endParaRPr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ReadMe</a:t>
                      </a:r>
                      <a:endParaRPr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trike="sngStrike" dirty="0"/>
                        <a:t>Wireframe</a:t>
                      </a:r>
                      <a:endParaRPr strike="sngStrike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trike="noStrike" dirty="0"/>
                        <a:t>Logo/</a:t>
                      </a:r>
                      <a:endParaRPr strike="noStrike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trike="sngStrike" dirty="0"/>
                        <a:t>Graphic Design</a:t>
                      </a:r>
                      <a:endParaRPr strike="sngStrike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Rutgers Coding Bootcamp Project #1 |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CD00DD5-FE39-4B9E-A82D-BE2C06397937}" type="datetime1">
              <a:rPr lang="en-US" smtClean="0"/>
              <a:t>7/29/2022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 txBox="1">
            <a:spLocks noGrp="1"/>
          </p:cNvSpPr>
          <p:nvPr>
            <p:ph type="title"/>
          </p:nvPr>
        </p:nvSpPr>
        <p:spPr>
          <a:xfrm>
            <a:off x="1143000" y="2677756"/>
            <a:ext cx="6858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 Black"/>
              <a:buNone/>
            </a:pPr>
            <a:r>
              <a:rPr lang="en-US"/>
              <a:t>I. Elevator Pitch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title"/>
          </p:nvPr>
        </p:nvSpPr>
        <p:spPr>
          <a:xfrm>
            <a:off x="457200" y="458431"/>
            <a:ext cx="822960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 Black"/>
              <a:buNone/>
            </a:pPr>
            <a:r>
              <a:rPr lang="en-US" dirty="0" smtClean="0"/>
              <a:t>User Story and Acceptance Criteria</a:t>
            </a:r>
            <a:endParaRPr dirty="0"/>
          </a:p>
        </p:txBody>
      </p:sp>
      <p:sp>
        <p:nvSpPr>
          <p:cNvPr id="69" name="Google Shape;69;p3"/>
          <p:cNvSpPr txBox="1">
            <a:spLocks noGrp="1"/>
          </p:cNvSpPr>
          <p:nvPr>
            <p:ph type="body" idx="1"/>
          </p:nvPr>
        </p:nvSpPr>
        <p:spPr>
          <a:xfrm>
            <a:off x="457200" y="1238249"/>
            <a:ext cx="82296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75"/>
              <a:buNone/>
            </a:pPr>
            <a:r>
              <a:rPr lang="en-US" dirty="0" smtClean="0">
                <a:solidFill>
                  <a:schemeClr val="accent2"/>
                </a:solidFill>
                <a:latin typeface="Arial Black" panose="020B0A04020102020204" pitchFamily="34" charset="0"/>
              </a:rPr>
              <a:t>#USER STORY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75"/>
              <a:buChar char="▪"/>
            </a:pPr>
            <a:r>
              <a:rPr lang="en-US" dirty="0" smtClean="0"/>
              <a:t>AS </a:t>
            </a:r>
            <a:r>
              <a:rPr lang="en-US" dirty="0"/>
              <a:t>A frequent </a:t>
            </a:r>
            <a:r>
              <a:rPr lang="en-US" dirty="0" smtClean="0"/>
              <a:t>traveler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75"/>
              <a:buChar char="▪"/>
            </a:pPr>
            <a:r>
              <a:rPr lang="en-US" dirty="0" smtClean="0"/>
              <a:t>I </a:t>
            </a:r>
            <a:r>
              <a:rPr lang="en-US" dirty="0"/>
              <a:t>WANT to search for Premium Hotels near my destination</a:t>
            </a:r>
            <a:endParaRPr dirty="0"/>
          </a:p>
          <a:p>
            <a:pPr marL="228600" lvl="0" indent="-2333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n-US" dirty="0"/>
              <a:t>SO THAT I can stay in style, frustration-free, wherever I </a:t>
            </a:r>
            <a:r>
              <a:rPr lang="en-US" dirty="0" smtClean="0"/>
              <a:t>go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None/>
            </a:pPr>
            <a:r>
              <a:rPr lang="en-US" dirty="0" smtClean="0">
                <a:solidFill>
                  <a:schemeClr val="accent2"/>
                </a:solidFill>
                <a:latin typeface="Arial Black" panose="020B0A04020102020204" pitchFamily="34" charset="0"/>
              </a:rPr>
              <a:t>#ACCEPTANCE CRITERIA</a:t>
            </a:r>
            <a:endParaRPr dirty="0">
              <a:solidFill>
                <a:schemeClr val="accent2"/>
              </a:solidFill>
              <a:latin typeface="Arial Black" panose="020B0A04020102020204" pitchFamily="34" charset="0"/>
            </a:endParaRPr>
          </a:p>
          <a:p>
            <a:pPr marL="228600" lvl="0" indent="-2333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n-US" dirty="0"/>
              <a:t>WHEN I log into Premium Hotels with Username and Password</a:t>
            </a:r>
            <a:endParaRPr dirty="0"/>
          </a:p>
          <a:p>
            <a:pPr marL="228600" lvl="0" indent="-2333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n-US" dirty="0"/>
              <a:t>THEN I am able to insert my destination and see a list of Premium Hotels</a:t>
            </a:r>
            <a:endParaRPr dirty="0"/>
          </a:p>
          <a:p>
            <a:pPr marL="228600" lvl="0" indent="-2333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n-US" dirty="0"/>
              <a:t>WHEN I really like a specific hotel</a:t>
            </a:r>
            <a:endParaRPr dirty="0"/>
          </a:p>
          <a:p>
            <a:pPr marL="228600" lvl="0" indent="-2333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n-US" dirty="0"/>
              <a:t>THEN I can add it to my favorites list</a:t>
            </a:r>
            <a:endParaRPr dirty="0"/>
          </a:p>
          <a:p>
            <a:pPr marL="228600" lvl="0" indent="-2333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n-US" dirty="0"/>
              <a:t>WHEN I subscribe to Premium Hotels</a:t>
            </a:r>
            <a:endParaRPr dirty="0"/>
          </a:p>
          <a:p>
            <a:pPr marL="228600" lvl="0" indent="-2333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n-US" dirty="0"/>
              <a:t>THEN I receive my favorite listings followed by respective directories per email </a:t>
            </a:r>
            <a:endParaRPr dirty="0"/>
          </a:p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0" name="Google Shape;70;p3"/>
          <p:cNvSpPr txBox="1">
            <a:spLocks noGrp="1"/>
          </p:cNvSpPr>
          <p:nvPr>
            <p:ph type="ftr" idx="11"/>
          </p:nvPr>
        </p:nvSpPr>
        <p:spPr>
          <a:xfrm>
            <a:off x="1408845" y="6406113"/>
            <a:ext cx="196596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Rutgers Coding Bootcamp Project #1 |</a:t>
            </a:r>
            <a:endParaRPr/>
          </a:p>
        </p:txBody>
      </p:sp>
      <p:sp>
        <p:nvSpPr>
          <p:cNvPr id="71" name="Google Shape;71;p3"/>
          <p:cNvSpPr txBox="1">
            <a:spLocks noGrp="1"/>
          </p:cNvSpPr>
          <p:nvPr>
            <p:ph type="sldNum" idx="12"/>
          </p:nvPr>
        </p:nvSpPr>
        <p:spPr>
          <a:xfrm>
            <a:off x="8229600" y="6406113"/>
            <a:ext cx="457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1785D0B-6C6A-42F9-A7A5-35C9E9A66750}" type="datetime1">
              <a:rPr lang="en-US" smtClean="0"/>
              <a:t>7/29/2022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3fd57c6a2e_0_26"/>
          <p:cNvSpPr txBox="1">
            <a:spLocks noGrp="1"/>
          </p:cNvSpPr>
          <p:nvPr>
            <p:ph type="title"/>
          </p:nvPr>
        </p:nvSpPr>
        <p:spPr>
          <a:xfrm>
            <a:off x="457200" y="458431"/>
            <a:ext cx="8229600" cy="64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Project Functionality</a:t>
            </a:r>
            <a:endParaRPr dirty="0"/>
          </a:p>
        </p:txBody>
      </p:sp>
      <p:sp>
        <p:nvSpPr>
          <p:cNvPr id="62" name="Google Shape;62;g13fd57c6a2e_0_26"/>
          <p:cNvSpPr txBox="1">
            <a:spLocks noGrp="1"/>
          </p:cNvSpPr>
          <p:nvPr>
            <p:ph type="sldNum" idx="12"/>
          </p:nvPr>
        </p:nvSpPr>
        <p:spPr>
          <a:xfrm>
            <a:off x="8229600" y="6406113"/>
            <a:ext cx="4572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63" name="Google Shape;63;g13fd57c6a2e_0_26"/>
          <p:cNvSpPr txBox="1">
            <a:spLocks noGrp="1"/>
          </p:cNvSpPr>
          <p:nvPr>
            <p:ph type="body" idx="1"/>
          </p:nvPr>
        </p:nvSpPr>
        <p:spPr>
          <a:xfrm>
            <a:off x="457200" y="1238249"/>
            <a:ext cx="8229600" cy="50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-US" dirty="0"/>
              <a:t>This website/application targets clients who are seeking high-end accommodation at any desired </a:t>
            </a:r>
            <a:r>
              <a:rPr lang="en-US" dirty="0" smtClean="0"/>
              <a:t>location. </a:t>
            </a:r>
          </a:p>
          <a:p>
            <a:pPr marL="285750" indent="-285750">
              <a:spcAft>
                <a:spcPts val="200"/>
              </a:spcAft>
            </a:pPr>
            <a:r>
              <a:rPr lang="en-US" dirty="0" smtClean="0"/>
              <a:t>Our clients are private and exclusive. </a:t>
            </a:r>
          </a:p>
          <a:p>
            <a:pPr marL="285750" indent="-285750">
              <a:spcAft>
                <a:spcPts val="200"/>
              </a:spcAft>
            </a:pPr>
            <a:r>
              <a:rPr lang="en-US" dirty="0" smtClean="0"/>
              <a:t>They don’t need to book the hotels.</a:t>
            </a:r>
          </a:p>
          <a:p>
            <a:pPr marL="285750" indent="-285750">
              <a:spcAft>
                <a:spcPts val="200"/>
              </a:spcAft>
            </a:pPr>
            <a:r>
              <a:rPr lang="en-US" dirty="0" smtClean="0"/>
              <a:t>Upon viewing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200"/>
              </a:spcAft>
              <a:buNone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-US" dirty="0" smtClean="0"/>
              <a:t> </a:t>
            </a:r>
            <a:endParaRPr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Rutgers Coding Bootcamp Project #1 |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ED3B267-225A-4E85-BD30-D7D7EA27A5DB}" type="datetime1">
              <a:rPr lang="en-US" smtClean="0"/>
              <a:t>7/29/2022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457200" y="458431"/>
            <a:ext cx="822960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 Black"/>
              <a:buNone/>
            </a:pPr>
            <a:r>
              <a:rPr lang="en-US" dirty="0" smtClean="0"/>
              <a:t>Wireframe: Login Page Option 1 (TBD)</a:t>
            </a:r>
            <a:endParaRPr dirty="0"/>
          </a:p>
        </p:txBody>
      </p:sp>
      <p:sp>
        <p:nvSpPr>
          <p:cNvPr id="78" name="Google Shape;78;p4"/>
          <p:cNvSpPr txBox="1">
            <a:spLocks noGrp="1"/>
          </p:cNvSpPr>
          <p:nvPr>
            <p:ph type="ftr" idx="11"/>
          </p:nvPr>
        </p:nvSpPr>
        <p:spPr>
          <a:xfrm>
            <a:off x="1408845" y="6406113"/>
            <a:ext cx="196596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Rutgers Coding Bootcamp Project #1 |</a:t>
            </a:r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sldNum" idx="12"/>
          </p:nvPr>
        </p:nvSpPr>
        <p:spPr>
          <a:xfrm>
            <a:off x="8229600" y="6406113"/>
            <a:ext cx="457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2C58731-972F-4625-878A-A479BE465786}" type="datetime1">
              <a:rPr lang="en-US" smtClean="0"/>
              <a:t>7/29/2022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828800" y="1657350"/>
            <a:ext cx="5486400" cy="4093770"/>
            <a:chOff x="1828800" y="1657350"/>
            <a:chExt cx="5486400" cy="409377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40518" y="1660349"/>
              <a:ext cx="5474682" cy="4090771"/>
            </a:xfrm>
            <a:prstGeom prst="rect">
              <a:avLst/>
            </a:prstGeom>
          </p:spPr>
        </p:pic>
        <p:grpSp>
          <p:nvGrpSpPr>
            <p:cNvPr id="37" name="Group 36"/>
            <p:cNvGrpSpPr/>
            <p:nvPr/>
          </p:nvGrpSpPr>
          <p:grpSpPr>
            <a:xfrm>
              <a:off x="1828800" y="5314256"/>
              <a:ext cx="5486400" cy="436864"/>
              <a:chOff x="1795568" y="5232124"/>
              <a:chExt cx="5486400" cy="436864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1795568" y="5232124"/>
                <a:ext cx="5486400" cy="4114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tabLst>
                    <a:tab pos="6861175" algn="r"/>
                  </a:tabLst>
                </a:pPr>
                <a:r>
                  <a:rPr 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© 2022 </a:t>
                </a:r>
                <a:r>
                  <a:rPr lang="en-US" sz="900" dirty="0" err="1">
                    <a:solidFill>
                      <a:schemeClr val="bg1">
                        <a:lumMod val="85000"/>
                      </a:schemeClr>
                    </a:solidFill>
                  </a:rPr>
                  <a:t>Travelscape</a:t>
                </a:r>
                <a:r>
                  <a:rPr 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 LLC</a:t>
                </a:r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1795568" y="5257508"/>
                <a:ext cx="5486400" cy="411480"/>
              </a:xfrm>
              <a:prstGeom prst="rect">
                <a:avLst/>
              </a:prstGeom>
              <a:solidFill>
                <a:srgbClr val="F18D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tabLst>
                    <a:tab pos="6861175" algn="r"/>
                  </a:tabLst>
                </a:pPr>
                <a:r>
                  <a:rPr lang="en-US" sz="900" dirty="0">
                    <a:solidFill>
                      <a:schemeClr val="bg1"/>
                    </a:solidFill>
                  </a:rPr>
                  <a:t>© 2022 </a:t>
                </a:r>
                <a:r>
                  <a:rPr lang="en-US" sz="900" dirty="0" smtClean="0">
                    <a:solidFill>
                      <a:schemeClr val="bg1"/>
                    </a:solidFill>
                  </a:rPr>
                  <a:t>Premium Hotels </a:t>
                </a:r>
                <a:r>
                  <a:rPr lang="en-US" sz="900" dirty="0">
                    <a:solidFill>
                      <a:schemeClr val="bg1"/>
                    </a:solidFill>
                  </a:rPr>
                  <a:t>LLC</a:t>
                </a: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1828800" y="1657350"/>
              <a:ext cx="5486400" cy="495334"/>
              <a:chOff x="1584267" y="1691139"/>
              <a:chExt cx="5486400" cy="495334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1584267" y="1729273"/>
                <a:ext cx="5486400" cy="457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tabLst>
                    <a:tab pos="6861175" algn="r"/>
                  </a:tabLst>
                </a:pPr>
                <a:endParaRPr lang="en-US" sz="17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584267" y="1691139"/>
                <a:ext cx="5486400" cy="457200"/>
              </a:xfrm>
              <a:prstGeom prst="rect">
                <a:avLst/>
              </a:prstGeom>
              <a:solidFill>
                <a:srgbClr val="F18D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28600" rIns="228600" rtlCol="0" anchor="ctr"/>
              <a:lstStyle/>
              <a:p>
                <a:pPr>
                  <a:tabLst>
                    <a:tab pos="6861175" algn="r"/>
                  </a:tabLst>
                </a:pPr>
                <a:r>
                  <a:rPr lang="en-US" sz="1700" dirty="0" smtClean="0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[logo]</a:t>
                </a:r>
                <a:r>
                  <a:rPr lang="en-US" sz="1700" dirty="0" smtClean="0">
                    <a:solidFill>
                      <a:schemeClr val="bg1">
                        <a:lumMod val="95000"/>
                      </a:schemeClr>
                    </a:solidFill>
                    <a:latin typeface="Arial Black" panose="020B0A04020102020204" pitchFamily="34" charset="0"/>
                  </a:rPr>
                  <a:t>	</a:t>
                </a:r>
                <a:r>
                  <a:rPr lang="en-US" sz="12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Travel in Style with </a:t>
                </a:r>
                <a:r>
                  <a:rPr lang="en-US" sz="1700" dirty="0" smtClean="0">
                    <a:solidFill>
                      <a:srgbClr val="FFFFFF"/>
                    </a:solidFill>
                    <a:latin typeface="Arial Black" panose="020B0A04020102020204" pitchFamily="34" charset="0"/>
                  </a:rPr>
                  <a:t>Premium Hotels</a:t>
                </a:r>
                <a:endParaRPr lang="en-US" sz="1700" dirty="0">
                  <a:solidFill>
                    <a:srgbClr val="FFFFFF"/>
                  </a:solidFill>
                  <a:latin typeface="Arial Black" panose="020B0A04020102020204" pitchFamily="34" charset="0"/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2118625" y="2402573"/>
              <a:ext cx="2307128" cy="1932661"/>
              <a:chOff x="2116961" y="2197648"/>
              <a:chExt cx="2307128" cy="1932661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2116961" y="2197648"/>
                <a:ext cx="2307128" cy="1932661"/>
              </a:xfrm>
              <a:prstGeom prst="roundRect">
                <a:avLst>
                  <a:gd name="adj" fmla="val 5704"/>
                </a:avLst>
              </a:prstGeom>
              <a:solidFill>
                <a:schemeClr val="bg1">
                  <a:alpha val="68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00" dirty="0">
                  <a:solidFill>
                    <a:srgbClr val="F18D55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2264685" y="2866130"/>
                <a:ext cx="2011680" cy="320040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</a:rPr>
                  <a:t>E-mail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2264685" y="3691763"/>
                <a:ext cx="2011680" cy="320040"/>
              </a:xfrm>
              <a:prstGeom prst="roundRect">
                <a:avLst/>
              </a:prstGeom>
              <a:solidFill>
                <a:srgbClr val="F18D55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Sign-in</a:t>
                </a:r>
                <a:endParaRPr lang="en-US" sz="12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2264685" y="3278947"/>
                <a:ext cx="2011680" cy="320040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</a:rPr>
                  <a:t>Password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2264685" y="2316153"/>
                <a:ext cx="2011680" cy="457200"/>
              </a:xfrm>
              <a:prstGeom prst="roundRect">
                <a:avLst/>
              </a:prstGeom>
              <a:no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b"/>
              <a:lstStyle/>
              <a:p>
                <a:pPr algn="ctr"/>
                <a:r>
                  <a:rPr lang="en-US" sz="1200" dirty="0" smtClean="0">
                    <a:solidFill>
                      <a:schemeClr val="accent1"/>
                    </a:solidFill>
                    <a:latin typeface="Arial Black" panose="020B0A04020102020204" pitchFamily="34" charset="0"/>
                  </a:rPr>
                  <a:t>Exclusive members</a:t>
                </a:r>
                <a:br>
                  <a:rPr lang="en-US" sz="1200" dirty="0" smtClean="0">
                    <a:solidFill>
                      <a:schemeClr val="accent1"/>
                    </a:solidFill>
                    <a:latin typeface="Arial Black" panose="020B0A04020102020204" pitchFamily="34" charset="0"/>
                  </a:rPr>
                </a:br>
                <a:r>
                  <a:rPr lang="en-US" sz="1200" dirty="0" smtClean="0">
                    <a:solidFill>
                      <a:schemeClr val="accent1"/>
                    </a:solidFill>
                    <a:latin typeface="Arial Black" panose="020B0A04020102020204" pitchFamily="34" charset="0"/>
                  </a:rPr>
                  <a:t>can save their favorites</a:t>
                </a:r>
                <a:endParaRPr lang="en-US" sz="1200" dirty="0">
                  <a:solidFill>
                    <a:schemeClr val="accent1"/>
                  </a:solidFill>
                  <a:latin typeface="Arial Black" panose="020B0A040201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48418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457200" y="458431"/>
            <a:ext cx="822960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buSzPts val="2400"/>
            </a:pPr>
            <a:r>
              <a:rPr lang="en-US" dirty="0" smtClean="0"/>
              <a:t>Wireframe: </a:t>
            </a:r>
            <a:r>
              <a:rPr lang="en-US" dirty="0" smtClean="0"/>
              <a:t>Login Page </a:t>
            </a:r>
            <a:r>
              <a:rPr lang="en-US" dirty="0"/>
              <a:t>Option 2 </a:t>
            </a:r>
            <a:r>
              <a:rPr lang="en-US" dirty="0" smtClean="0"/>
              <a:t>(</a:t>
            </a:r>
            <a:r>
              <a:rPr lang="en-US" dirty="0"/>
              <a:t>TBD)</a:t>
            </a:r>
            <a:endParaRPr dirty="0"/>
          </a:p>
        </p:txBody>
      </p:sp>
      <p:sp>
        <p:nvSpPr>
          <p:cNvPr id="78" name="Google Shape;78;p4"/>
          <p:cNvSpPr txBox="1">
            <a:spLocks noGrp="1"/>
          </p:cNvSpPr>
          <p:nvPr>
            <p:ph type="ftr" idx="11"/>
          </p:nvPr>
        </p:nvSpPr>
        <p:spPr>
          <a:xfrm>
            <a:off x="1408845" y="6406113"/>
            <a:ext cx="196596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Rutgers Coding Bootcamp Project #1 |</a:t>
            </a:r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sldNum" idx="12"/>
          </p:nvPr>
        </p:nvSpPr>
        <p:spPr>
          <a:xfrm>
            <a:off x="8229600" y="6406113"/>
            <a:ext cx="457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2C58731-972F-4625-878A-A479BE465786}" type="datetime1">
              <a:rPr lang="en-US" smtClean="0"/>
              <a:t>7/29/2022</a:t>
            </a:fld>
            <a:endParaRPr lang="en-US"/>
          </a:p>
        </p:txBody>
      </p:sp>
      <p:grpSp>
        <p:nvGrpSpPr>
          <p:cNvPr id="57" name="Group 56"/>
          <p:cNvGrpSpPr/>
          <p:nvPr/>
        </p:nvGrpSpPr>
        <p:grpSpPr>
          <a:xfrm>
            <a:off x="1828324" y="1657350"/>
            <a:ext cx="5486876" cy="4191533"/>
            <a:chOff x="1828324" y="1657350"/>
            <a:chExt cx="5486876" cy="4191533"/>
          </a:xfrm>
        </p:grpSpPr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28324" y="1691051"/>
              <a:ext cx="5486876" cy="4157832"/>
            </a:xfrm>
            <a:prstGeom prst="rect">
              <a:avLst/>
            </a:prstGeom>
          </p:spPr>
        </p:pic>
        <p:grpSp>
          <p:nvGrpSpPr>
            <p:cNvPr id="37" name="Group 36"/>
            <p:cNvGrpSpPr/>
            <p:nvPr/>
          </p:nvGrpSpPr>
          <p:grpSpPr>
            <a:xfrm>
              <a:off x="1828800" y="5412019"/>
              <a:ext cx="5486400" cy="436864"/>
              <a:chOff x="1795568" y="5232124"/>
              <a:chExt cx="5486400" cy="436864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1795568" y="5232124"/>
                <a:ext cx="5486400" cy="4114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tabLst>
                    <a:tab pos="6861175" algn="r"/>
                  </a:tabLst>
                </a:pPr>
                <a:r>
                  <a:rPr 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© 2022 </a:t>
                </a:r>
                <a:r>
                  <a:rPr lang="en-US" sz="900" dirty="0" err="1">
                    <a:solidFill>
                      <a:schemeClr val="bg1">
                        <a:lumMod val="85000"/>
                      </a:schemeClr>
                    </a:solidFill>
                  </a:rPr>
                  <a:t>Travelscape</a:t>
                </a:r>
                <a:r>
                  <a:rPr 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 LLC</a:t>
                </a:r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1795568" y="5257508"/>
                <a:ext cx="5486400" cy="411480"/>
              </a:xfrm>
              <a:prstGeom prst="rect">
                <a:avLst/>
              </a:prstGeom>
              <a:solidFill>
                <a:srgbClr val="F18D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tabLst>
                    <a:tab pos="6861175" algn="r"/>
                  </a:tabLst>
                </a:pPr>
                <a:r>
                  <a:rPr lang="en-US" sz="900" dirty="0">
                    <a:solidFill>
                      <a:schemeClr val="bg1"/>
                    </a:solidFill>
                  </a:rPr>
                  <a:t>© 2022 </a:t>
                </a:r>
                <a:r>
                  <a:rPr lang="en-US" sz="900" dirty="0" smtClean="0">
                    <a:solidFill>
                      <a:schemeClr val="bg1"/>
                    </a:solidFill>
                  </a:rPr>
                  <a:t>Premium Hotels </a:t>
                </a:r>
                <a:r>
                  <a:rPr lang="en-US" sz="900" dirty="0">
                    <a:solidFill>
                      <a:schemeClr val="bg1"/>
                    </a:solidFill>
                  </a:rPr>
                  <a:t>LLC</a:t>
                </a: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1828800" y="1657350"/>
              <a:ext cx="5486400" cy="495334"/>
              <a:chOff x="1584267" y="1691139"/>
              <a:chExt cx="5486400" cy="495334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1584267" y="1729273"/>
                <a:ext cx="5486400" cy="457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tabLst>
                    <a:tab pos="6861175" algn="r"/>
                  </a:tabLst>
                </a:pPr>
                <a:endParaRPr lang="en-US" sz="17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584267" y="1691139"/>
                <a:ext cx="5486400" cy="457200"/>
              </a:xfrm>
              <a:prstGeom prst="rect">
                <a:avLst/>
              </a:prstGeom>
              <a:solidFill>
                <a:srgbClr val="F18D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28600" rIns="228600" rtlCol="0" anchor="ctr"/>
              <a:lstStyle/>
              <a:p>
                <a:pPr>
                  <a:tabLst>
                    <a:tab pos="6861175" algn="r"/>
                  </a:tabLst>
                </a:pPr>
                <a:r>
                  <a:rPr lang="en-US" sz="1700" dirty="0" smtClean="0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[logo]</a:t>
                </a:r>
                <a:r>
                  <a:rPr lang="en-US" sz="1700" dirty="0" smtClean="0">
                    <a:solidFill>
                      <a:schemeClr val="bg1">
                        <a:lumMod val="95000"/>
                      </a:schemeClr>
                    </a:solidFill>
                    <a:latin typeface="Arial Black" panose="020B0A04020102020204" pitchFamily="34" charset="0"/>
                  </a:rPr>
                  <a:t>	</a:t>
                </a:r>
                <a:r>
                  <a:rPr lang="en-US" sz="12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Travel in Style with </a:t>
                </a:r>
                <a:r>
                  <a:rPr lang="en-US" sz="1700" dirty="0" smtClean="0">
                    <a:solidFill>
                      <a:srgbClr val="FFFFFF"/>
                    </a:solidFill>
                    <a:latin typeface="Arial Black" panose="020B0A04020102020204" pitchFamily="34" charset="0"/>
                  </a:rPr>
                  <a:t>Premium Hotels</a:t>
                </a:r>
                <a:endParaRPr lang="en-US" sz="1700" dirty="0">
                  <a:solidFill>
                    <a:srgbClr val="FFFFFF"/>
                  </a:solidFill>
                  <a:latin typeface="Arial Black" panose="020B0A04020102020204" pitchFamily="34" charset="0"/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2075073" y="2446976"/>
              <a:ext cx="2307128" cy="1932661"/>
              <a:chOff x="2116961" y="2197648"/>
              <a:chExt cx="2307128" cy="1932661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2116961" y="2197648"/>
                <a:ext cx="2307128" cy="1932661"/>
              </a:xfrm>
              <a:prstGeom prst="roundRect">
                <a:avLst>
                  <a:gd name="adj" fmla="val 5704"/>
                </a:avLst>
              </a:prstGeom>
              <a:solidFill>
                <a:schemeClr val="bg1">
                  <a:alpha val="68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00" dirty="0">
                  <a:solidFill>
                    <a:srgbClr val="F18D55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2264685" y="2866130"/>
                <a:ext cx="2011680" cy="320040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</a:rPr>
                  <a:t>E-mail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2264685" y="3691763"/>
                <a:ext cx="2011680" cy="320040"/>
              </a:xfrm>
              <a:prstGeom prst="roundRect">
                <a:avLst/>
              </a:prstGeom>
              <a:solidFill>
                <a:srgbClr val="F18D55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Sign-in</a:t>
                </a:r>
                <a:endParaRPr lang="en-US" sz="12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2264685" y="3278947"/>
                <a:ext cx="2011680" cy="320040"/>
              </a:xfrm>
              <a:prstGeom prst="roundRect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</a:rPr>
                  <a:t>Password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2264685" y="2316153"/>
                <a:ext cx="2011680" cy="457200"/>
              </a:xfrm>
              <a:prstGeom prst="roundRect">
                <a:avLst/>
              </a:prstGeom>
              <a:no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b"/>
              <a:lstStyle/>
              <a:p>
                <a:pPr algn="ctr"/>
                <a:r>
                  <a:rPr lang="en-US" sz="1200" dirty="0" smtClean="0">
                    <a:solidFill>
                      <a:schemeClr val="accent1"/>
                    </a:solidFill>
                    <a:latin typeface="Arial Black" panose="020B0A04020102020204" pitchFamily="34" charset="0"/>
                  </a:rPr>
                  <a:t>Exclusive members</a:t>
                </a:r>
                <a:br>
                  <a:rPr lang="en-US" sz="1200" dirty="0" smtClean="0">
                    <a:solidFill>
                      <a:schemeClr val="accent1"/>
                    </a:solidFill>
                    <a:latin typeface="Arial Black" panose="020B0A04020102020204" pitchFamily="34" charset="0"/>
                  </a:rPr>
                </a:br>
                <a:r>
                  <a:rPr lang="en-US" sz="1200" dirty="0" smtClean="0">
                    <a:solidFill>
                      <a:schemeClr val="accent1"/>
                    </a:solidFill>
                    <a:latin typeface="Arial Black" panose="020B0A04020102020204" pitchFamily="34" charset="0"/>
                  </a:rPr>
                  <a:t>can save their favorites</a:t>
                </a:r>
                <a:endParaRPr lang="en-US" sz="1200" dirty="0">
                  <a:solidFill>
                    <a:schemeClr val="accent1"/>
                  </a:solidFill>
                  <a:latin typeface="Arial Black" panose="020B0A040201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2795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457200" y="458431"/>
            <a:ext cx="822960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buSzPts val="2400"/>
            </a:pPr>
            <a:r>
              <a:rPr lang="en-US" dirty="0"/>
              <a:t>Wireframe: Searc</a:t>
            </a:r>
            <a:r>
              <a:rPr lang="en-US" dirty="0" smtClean="0"/>
              <a:t>h and Listing Page </a:t>
            </a:r>
            <a:r>
              <a:rPr lang="en-US" dirty="0"/>
              <a:t>(TBD)</a:t>
            </a:r>
            <a:endParaRPr dirty="0"/>
          </a:p>
        </p:txBody>
      </p:sp>
      <p:sp>
        <p:nvSpPr>
          <p:cNvPr id="78" name="Google Shape;78;p4"/>
          <p:cNvSpPr txBox="1">
            <a:spLocks noGrp="1"/>
          </p:cNvSpPr>
          <p:nvPr>
            <p:ph type="ftr" idx="11"/>
          </p:nvPr>
        </p:nvSpPr>
        <p:spPr>
          <a:xfrm>
            <a:off x="1408845" y="6406113"/>
            <a:ext cx="196596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Rutgers Coding Bootcamp Project #1 |</a:t>
            </a:r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sldNum" idx="12"/>
          </p:nvPr>
        </p:nvSpPr>
        <p:spPr>
          <a:xfrm>
            <a:off x="8229600" y="6406113"/>
            <a:ext cx="457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2C58731-972F-4625-878A-A479BE465786}" type="datetime1">
              <a:rPr lang="en-US" smtClean="0"/>
              <a:t>7/29/2022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400799" y="1557479"/>
            <a:ext cx="2344675" cy="2784278"/>
            <a:chOff x="874929" y="1314076"/>
            <a:chExt cx="3762855" cy="4468353"/>
          </a:xfrm>
        </p:grpSpPr>
        <p:grpSp>
          <p:nvGrpSpPr>
            <p:cNvPr id="10" name="Group 9"/>
            <p:cNvGrpSpPr/>
            <p:nvPr/>
          </p:nvGrpSpPr>
          <p:grpSpPr>
            <a:xfrm>
              <a:off x="927556" y="1392595"/>
              <a:ext cx="3657600" cy="4311315"/>
              <a:chOff x="927556" y="1386017"/>
              <a:chExt cx="3657600" cy="4311315"/>
            </a:xfrm>
          </p:grpSpPr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7556" y="1823306"/>
                <a:ext cx="3657600" cy="3874026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5" name="Rectangle 4"/>
              <p:cNvSpPr/>
              <p:nvPr/>
            </p:nvSpPr>
            <p:spPr>
              <a:xfrm>
                <a:off x="927556" y="1386017"/>
                <a:ext cx="3657600" cy="37496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 smtClean="0">
                    <a:solidFill>
                      <a:srgbClr val="FF0000"/>
                    </a:solidFill>
                    <a:latin typeface="Arial Black" panose="020B0A04020102020204" pitchFamily="34" charset="0"/>
                  </a:rPr>
                  <a:t>Google Listing for Reference</a:t>
                </a:r>
                <a:endParaRPr lang="en-US" sz="1050" dirty="0">
                  <a:solidFill>
                    <a:srgbClr val="FF0000"/>
                  </a:solidFill>
                  <a:latin typeface="Arial Black" panose="020B0A04020102020204" pitchFamily="34" charset="0"/>
                </a:endParaRPr>
              </a:p>
            </p:txBody>
          </p:sp>
        </p:grpSp>
        <p:sp>
          <p:nvSpPr>
            <p:cNvPr id="25" name="Rectangle 24"/>
            <p:cNvSpPr/>
            <p:nvPr/>
          </p:nvSpPr>
          <p:spPr>
            <a:xfrm>
              <a:off x="874929" y="1314076"/>
              <a:ext cx="3762855" cy="446835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 Black" panose="020B0A04020102020204" pitchFamily="34" charset="0"/>
              </a:endParaRPr>
            </a:p>
          </p:txBody>
        </p:sp>
      </p:grpSp>
      <p:grpSp>
        <p:nvGrpSpPr>
          <p:cNvPr id="2057" name="Group 2056"/>
          <p:cNvGrpSpPr/>
          <p:nvPr/>
        </p:nvGrpSpPr>
        <p:grpSpPr>
          <a:xfrm>
            <a:off x="697313" y="1473566"/>
            <a:ext cx="5486400" cy="4107180"/>
            <a:chOff x="697313" y="1473566"/>
            <a:chExt cx="5486400" cy="4107180"/>
          </a:xfrm>
        </p:grpSpPr>
        <p:grpSp>
          <p:nvGrpSpPr>
            <p:cNvPr id="27" name="Group 26"/>
            <p:cNvGrpSpPr/>
            <p:nvPr/>
          </p:nvGrpSpPr>
          <p:grpSpPr>
            <a:xfrm>
              <a:off x="697313" y="1473566"/>
              <a:ext cx="5486400" cy="4107180"/>
              <a:chOff x="697313" y="1473566"/>
              <a:chExt cx="5486400" cy="4107180"/>
            </a:xfrm>
          </p:grpSpPr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7313" y="2006289"/>
                <a:ext cx="5486400" cy="3107824"/>
              </a:xfrm>
              <a:prstGeom prst="rect">
                <a:avLst/>
              </a:prstGeom>
            </p:spPr>
          </p:pic>
          <p:sp>
            <p:nvSpPr>
              <p:cNvPr id="52" name="Rectangle 51"/>
              <p:cNvSpPr/>
              <p:nvPr/>
            </p:nvSpPr>
            <p:spPr>
              <a:xfrm>
                <a:off x="697313" y="5143882"/>
                <a:ext cx="5486400" cy="41148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tabLst>
                    <a:tab pos="6861175" algn="r"/>
                  </a:tabLst>
                </a:pPr>
                <a:r>
                  <a:rPr 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© 2022 </a:t>
                </a:r>
                <a:r>
                  <a:rPr lang="en-US" sz="900" dirty="0" err="1">
                    <a:solidFill>
                      <a:schemeClr val="bg1">
                        <a:lumMod val="85000"/>
                      </a:schemeClr>
                    </a:solidFill>
                  </a:rPr>
                  <a:t>Travelscape</a:t>
                </a:r>
                <a:r>
                  <a:rPr 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 LLC</a:t>
                </a:r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697313" y="1511700"/>
                <a:ext cx="5486400" cy="4572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tabLst>
                    <a:tab pos="6861175" algn="r"/>
                  </a:tabLst>
                </a:pPr>
                <a:endParaRPr lang="en-US" sz="17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697313" y="1473566"/>
                <a:ext cx="5486400" cy="4572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28600" rIns="228600" rtlCol="0" anchor="ctr"/>
              <a:lstStyle/>
              <a:p>
                <a:pPr>
                  <a:tabLst>
                    <a:tab pos="6861175" algn="r"/>
                  </a:tabLst>
                </a:pPr>
                <a:r>
                  <a:rPr lang="en-US" sz="1700" dirty="0" smtClean="0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[logo]</a:t>
                </a:r>
                <a:r>
                  <a:rPr lang="en-US" sz="1700" dirty="0" smtClean="0">
                    <a:solidFill>
                      <a:schemeClr val="bg1">
                        <a:lumMod val="95000"/>
                      </a:schemeClr>
                    </a:solidFill>
                    <a:latin typeface="Arial Black" panose="020B0A04020102020204" pitchFamily="34" charset="0"/>
                  </a:rPr>
                  <a:t>	</a:t>
                </a:r>
                <a:r>
                  <a:rPr lang="en-US" sz="12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Experience Luxury with </a:t>
                </a:r>
                <a:r>
                  <a:rPr lang="en-US" sz="1700" dirty="0" smtClean="0">
                    <a:solidFill>
                      <a:srgbClr val="FFFFFF"/>
                    </a:solidFill>
                    <a:latin typeface="Arial Black" panose="020B0A04020102020204" pitchFamily="34" charset="0"/>
                  </a:rPr>
                  <a:t>Premium Hotels</a:t>
                </a:r>
                <a:endParaRPr lang="en-US" sz="1700" dirty="0">
                  <a:solidFill>
                    <a:srgbClr val="FFFFFF"/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97313" y="5169266"/>
                <a:ext cx="5486400" cy="4114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tabLst>
                    <a:tab pos="6861175" algn="r"/>
                  </a:tabLst>
                </a:pPr>
                <a:r>
                  <a:rPr lang="en-US" sz="900" dirty="0">
                    <a:solidFill>
                      <a:schemeClr val="bg1"/>
                    </a:solidFill>
                  </a:rPr>
                  <a:t>© 2022 </a:t>
                </a:r>
                <a:r>
                  <a:rPr lang="en-US" sz="900" dirty="0" smtClean="0">
                    <a:solidFill>
                      <a:schemeClr val="bg1"/>
                    </a:solidFill>
                  </a:rPr>
                  <a:t>Premium Hotels </a:t>
                </a:r>
                <a:r>
                  <a:rPr lang="en-US" sz="900" dirty="0">
                    <a:solidFill>
                      <a:schemeClr val="bg1"/>
                    </a:solidFill>
                  </a:rPr>
                  <a:t>LLC</a:t>
                </a:r>
              </a:p>
            </p:txBody>
          </p:sp>
        </p:grpSp>
        <p:sp>
          <p:nvSpPr>
            <p:cNvPr id="28" name="Rounded Rectangle 27"/>
            <p:cNvSpPr/>
            <p:nvPr/>
          </p:nvSpPr>
          <p:spPr>
            <a:xfrm>
              <a:off x="834473" y="2180956"/>
              <a:ext cx="5212080" cy="2743200"/>
            </a:xfrm>
            <a:prstGeom prst="roundRect">
              <a:avLst>
                <a:gd name="adj" fmla="val 1621"/>
              </a:avLst>
            </a:prstGeom>
            <a:solidFill>
              <a:schemeClr val="bg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1056651" y="2766208"/>
              <a:ext cx="2011680" cy="320040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 smtClean="0">
                  <a:solidFill>
                    <a:schemeClr val="bg1">
                      <a:lumMod val="50000"/>
                    </a:schemeClr>
                  </a:solidFill>
                </a:rPr>
                <a:t>Zipcode</a:t>
              </a:r>
              <a:endParaRPr 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1056651" y="3140991"/>
              <a:ext cx="2011680" cy="320040"/>
            </a:xfrm>
            <a:prstGeom prst="roundRect">
              <a:avLst/>
            </a:prstGeom>
            <a:solidFill>
              <a:srgbClr val="F18D55"/>
            </a:solidFill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  <a:latin typeface="Arial Black" panose="020B0A04020102020204" pitchFamily="34" charset="0"/>
                </a:rPr>
                <a:t>Search</a:t>
              </a:r>
              <a:endParaRPr lang="en-US" sz="1200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66" name="Rounded Rectangle 65"/>
            <p:cNvSpPr/>
            <p:nvPr/>
          </p:nvSpPr>
          <p:spPr>
            <a:xfrm>
              <a:off x="1056651" y="2235281"/>
              <a:ext cx="2011680" cy="457200"/>
            </a:xfrm>
            <a:prstGeom prst="round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b"/>
            <a:lstStyle/>
            <a:p>
              <a:pPr algn="ctr"/>
              <a:r>
                <a:rPr lang="en-US" sz="1200" dirty="0" smtClean="0">
                  <a:solidFill>
                    <a:schemeClr val="accent1"/>
                  </a:solidFill>
                  <a:latin typeface="Arial Black" panose="020B0A04020102020204" pitchFamily="34" charset="0"/>
                </a:rPr>
                <a:t>Where would you</a:t>
              </a:r>
              <a:br>
                <a:rPr lang="en-US" sz="1200" dirty="0" smtClean="0">
                  <a:solidFill>
                    <a:schemeClr val="accent1"/>
                  </a:solidFill>
                  <a:latin typeface="Arial Black" panose="020B0A04020102020204" pitchFamily="34" charset="0"/>
                </a:rPr>
              </a:br>
              <a:r>
                <a:rPr lang="en-US" sz="1200" dirty="0" smtClean="0">
                  <a:solidFill>
                    <a:schemeClr val="accent1"/>
                  </a:solidFill>
                  <a:latin typeface="Arial Black" panose="020B0A04020102020204" pitchFamily="34" charset="0"/>
                </a:rPr>
                <a:t> like to go?</a:t>
              </a:r>
              <a:endParaRPr lang="en-US" sz="1200" dirty="0">
                <a:solidFill>
                  <a:schemeClr val="accent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834472" y="3714764"/>
              <a:ext cx="2600877" cy="914385"/>
            </a:xfrm>
            <a:prstGeom prst="round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b"/>
            <a:lstStyle/>
            <a:p>
              <a:pPr algn="ctr"/>
              <a:r>
                <a:rPr lang="en-US" sz="1200" dirty="0" smtClean="0">
                  <a:solidFill>
                    <a:schemeClr val="accent1"/>
                  </a:solidFill>
                  <a:latin typeface="Arial Black" panose="020B0A04020102020204" pitchFamily="34" charset="0"/>
                </a:rPr>
                <a:t>[Instructions/Disclaimer:]</a:t>
              </a:r>
            </a:p>
            <a:p>
              <a:pPr algn="ctr"/>
              <a:r>
                <a:rPr lang="en-US" sz="800" dirty="0" smtClean="0">
                  <a:solidFill>
                    <a:schemeClr val="accent1"/>
                  </a:solidFill>
                  <a:latin typeface="Arial Black" panose="020B0A04020102020204" pitchFamily="34" charset="0"/>
                </a:rPr>
                <a:t>Lorem ipsum dolor sit amet, consectetuer adipiscing elit</a:t>
              </a:r>
              <a:r>
                <a:rPr lang="en-US" sz="800" dirty="0" smtClean="0">
                  <a:solidFill>
                    <a:schemeClr val="accent1"/>
                  </a:solidFill>
                  <a:latin typeface="Arial Black" panose="020B0A04020102020204" pitchFamily="34" charset="0"/>
                </a:rPr>
                <a:t>. Maecenas </a:t>
              </a:r>
              <a:r>
                <a:rPr lang="en-US" sz="800" dirty="0" smtClean="0">
                  <a:solidFill>
                    <a:schemeClr val="accent1"/>
                  </a:solidFill>
                  <a:latin typeface="Arial Black" panose="020B0A04020102020204" pitchFamily="34" charset="0"/>
                </a:rPr>
                <a:t>porttitor congue massa. Fusce posuere, magna sed pulvinar ultricies, purus lectus malesuada libero, sit amet commodo magna eros quis </a:t>
              </a:r>
              <a:r>
                <a:rPr lang="en-US" sz="800" dirty="0" err="1" smtClean="0">
                  <a:solidFill>
                    <a:schemeClr val="accent1"/>
                  </a:solidFill>
                  <a:latin typeface="Arial Black" panose="020B0A04020102020204" pitchFamily="34" charset="0"/>
                </a:rPr>
                <a:t>urna</a:t>
              </a:r>
              <a:r>
                <a:rPr lang="en-US" sz="800" dirty="0" smtClean="0">
                  <a:solidFill>
                    <a:schemeClr val="accent1"/>
                  </a:solidFill>
                  <a:latin typeface="Arial Black" panose="020B0A04020102020204" pitchFamily="34" charset="0"/>
                </a:rPr>
                <a:t>.</a:t>
              </a:r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3740565" y="2235281"/>
              <a:ext cx="2011680" cy="274320"/>
            </a:xfrm>
            <a:prstGeom prst="round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b"/>
            <a:lstStyle/>
            <a:p>
              <a:pPr algn="ctr"/>
              <a:r>
                <a:rPr lang="en-US" sz="1200" dirty="0" smtClean="0">
                  <a:solidFill>
                    <a:schemeClr val="bg2"/>
                  </a:solidFill>
                  <a:latin typeface="Arial Black" panose="020B0A04020102020204" pitchFamily="34" charset="0"/>
                </a:rPr>
                <a:t>Search Results</a:t>
              </a:r>
              <a:endParaRPr lang="en-US" sz="1200" dirty="0">
                <a:solidFill>
                  <a:schemeClr val="accent1"/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2055" name="Group 2054"/>
            <p:cNvGrpSpPr/>
            <p:nvPr/>
          </p:nvGrpSpPr>
          <p:grpSpPr>
            <a:xfrm>
              <a:off x="3523478" y="2532461"/>
              <a:ext cx="2451871" cy="320040"/>
              <a:chOff x="3523478" y="2532461"/>
              <a:chExt cx="2451871" cy="320040"/>
            </a:xfrm>
          </p:grpSpPr>
          <p:sp>
            <p:nvSpPr>
              <p:cNvPr id="81" name="Rounded Rectangle 80"/>
              <p:cNvSpPr/>
              <p:nvPr/>
            </p:nvSpPr>
            <p:spPr>
              <a:xfrm>
                <a:off x="3523478" y="2532461"/>
                <a:ext cx="2451871" cy="320040"/>
              </a:xfrm>
              <a:prstGeom prst="roundRect">
                <a:avLst/>
              </a:prstGeom>
              <a:noFill/>
              <a:ln w="9525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 smtClean="0">
                    <a:solidFill>
                      <a:schemeClr val="bg2"/>
                    </a:solidFill>
                  </a:rPr>
                  <a:t>Hotel Info 1</a:t>
                </a:r>
                <a:endParaRPr lang="en-US" sz="1200" b="1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34" name="5-Point Star 33"/>
              <p:cNvSpPr/>
              <p:nvPr/>
            </p:nvSpPr>
            <p:spPr>
              <a:xfrm>
                <a:off x="5707878" y="2589340"/>
                <a:ext cx="184150" cy="184150"/>
              </a:xfrm>
              <a:prstGeom prst="star5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3523478" y="2894320"/>
              <a:ext cx="2451871" cy="320040"/>
              <a:chOff x="3523478" y="2894320"/>
              <a:chExt cx="2451871" cy="320040"/>
            </a:xfrm>
          </p:grpSpPr>
          <p:sp>
            <p:nvSpPr>
              <p:cNvPr id="82" name="Rounded Rectangle 81"/>
              <p:cNvSpPr/>
              <p:nvPr/>
            </p:nvSpPr>
            <p:spPr>
              <a:xfrm>
                <a:off x="3523478" y="2894320"/>
                <a:ext cx="2451871" cy="320040"/>
              </a:xfrm>
              <a:prstGeom prst="roundRect">
                <a:avLst/>
              </a:prstGeom>
              <a:noFill/>
              <a:ln w="9525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bg2"/>
                    </a:solidFill>
                  </a:rPr>
                  <a:t>Hotel </a:t>
                </a:r>
                <a:r>
                  <a:rPr lang="en-US" sz="1200" b="1" dirty="0" smtClean="0">
                    <a:solidFill>
                      <a:schemeClr val="bg2"/>
                    </a:solidFill>
                  </a:rPr>
                  <a:t>Info 2</a:t>
                </a:r>
                <a:endParaRPr lang="en-US" sz="1200" b="1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87" name="5-Point Star 86"/>
              <p:cNvSpPr/>
              <p:nvPr/>
            </p:nvSpPr>
            <p:spPr>
              <a:xfrm>
                <a:off x="5707878" y="2953412"/>
                <a:ext cx="184150" cy="184150"/>
              </a:xfrm>
              <a:prstGeom prst="star5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3523478" y="3256179"/>
              <a:ext cx="2451871" cy="320040"/>
              <a:chOff x="3523478" y="3256179"/>
              <a:chExt cx="2451871" cy="320040"/>
            </a:xfrm>
          </p:grpSpPr>
          <p:sp>
            <p:nvSpPr>
              <p:cNvPr id="83" name="Rounded Rectangle 82"/>
              <p:cNvSpPr/>
              <p:nvPr/>
            </p:nvSpPr>
            <p:spPr>
              <a:xfrm>
                <a:off x="3523478" y="3256179"/>
                <a:ext cx="2451871" cy="320040"/>
              </a:xfrm>
              <a:prstGeom prst="roundRect">
                <a:avLst/>
              </a:prstGeom>
              <a:noFill/>
              <a:ln w="9525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 smtClean="0">
                    <a:solidFill>
                      <a:schemeClr val="bg2"/>
                    </a:solidFill>
                  </a:rPr>
                  <a:t>Hotel Info 3</a:t>
                </a:r>
                <a:endParaRPr lang="en-US" sz="1200" b="1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88" name="5-Point Star 87"/>
              <p:cNvSpPr/>
              <p:nvPr/>
            </p:nvSpPr>
            <p:spPr>
              <a:xfrm>
                <a:off x="5707878" y="3317484"/>
                <a:ext cx="184150" cy="184150"/>
              </a:xfrm>
              <a:prstGeom prst="star5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048" name="Group 2047"/>
            <p:cNvGrpSpPr/>
            <p:nvPr/>
          </p:nvGrpSpPr>
          <p:grpSpPr>
            <a:xfrm>
              <a:off x="3523478" y="3618038"/>
              <a:ext cx="2451871" cy="320040"/>
              <a:chOff x="3523478" y="3618038"/>
              <a:chExt cx="2451871" cy="320040"/>
            </a:xfrm>
          </p:grpSpPr>
          <p:sp>
            <p:nvSpPr>
              <p:cNvPr id="84" name="Rounded Rectangle 83"/>
              <p:cNvSpPr/>
              <p:nvPr/>
            </p:nvSpPr>
            <p:spPr>
              <a:xfrm>
                <a:off x="3523478" y="3618038"/>
                <a:ext cx="2451871" cy="320040"/>
              </a:xfrm>
              <a:prstGeom prst="roundRect">
                <a:avLst/>
              </a:prstGeom>
              <a:noFill/>
              <a:ln w="9525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bg2"/>
                    </a:solidFill>
                  </a:rPr>
                  <a:t>Hotel Info </a:t>
                </a:r>
                <a:r>
                  <a:rPr lang="en-US" sz="1200" b="1" dirty="0" smtClean="0">
                    <a:solidFill>
                      <a:schemeClr val="bg2"/>
                    </a:solidFill>
                  </a:rPr>
                  <a:t>4</a:t>
                </a:r>
                <a:endParaRPr lang="en-US" sz="1200" b="1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89" name="5-Point Star 88"/>
              <p:cNvSpPr/>
              <p:nvPr/>
            </p:nvSpPr>
            <p:spPr>
              <a:xfrm>
                <a:off x="5707878" y="3681556"/>
                <a:ext cx="184150" cy="184150"/>
              </a:xfrm>
              <a:prstGeom prst="star5">
                <a:avLst/>
              </a:prstGeom>
              <a:solidFill>
                <a:srgbClr val="F18D55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049" name="Group 2048"/>
            <p:cNvGrpSpPr/>
            <p:nvPr/>
          </p:nvGrpSpPr>
          <p:grpSpPr>
            <a:xfrm>
              <a:off x="3523478" y="3979897"/>
              <a:ext cx="2451871" cy="320040"/>
              <a:chOff x="3523478" y="3979897"/>
              <a:chExt cx="2451871" cy="320040"/>
            </a:xfrm>
          </p:grpSpPr>
          <p:sp>
            <p:nvSpPr>
              <p:cNvPr id="85" name="Rounded Rectangle 84"/>
              <p:cNvSpPr/>
              <p:nvPr/>
            </p:nvSpPr>
            <p:spPr>
              <a:xfrm>
                <a:off x="3523478" y="3979897"/>
                <a:ext cx="2451871" cy="320040"/>
              </a:xfrm>
              <a:prstGeom prst="roundRect">
                <a:avLst/>
              </a:prstGeom>
              <a:noFill/>
              <a:ln w="9525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bg2"/>
                    </a:solidFill>
                  </a:rPr>
                  <a:t>Hotel Info </a:t>
                </a:r>
                <a:r>
                  <a:rPr lang="en-US" sz="1200" b="1" dirty="0" smtClean="0">
                    <a:solidFill>
                      <a:schemeClr val="bg2"/>
                    </a:solidFill>
                  </a:rPr>
                  <a:t>5</a:t>
                </a:r>
                <a:endParaRPr lang="en-US" sz="1200" b="1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90" name="5-Point Star 89"/>
              <p:cNvSpPr/>
              <p:nvPr/>
            </p:nvSpPr>
            <p:spPr>
              <a:xfrm>
                <a:off x="5707878" y="4045628"/>
                <a:ext cx="184150" cy="184150"/>
              </a:xfrm>
              <a:prstGeom prst="star5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051" name="Group 2050"/>
            <p:cNvGrpSpPr/>
            <p:nvPr/>
          </p:nvGrpSpPr>
          <p:grpSpPr>
            <a:xfrm>
              <a:off x="3523478" y="4341757"/>
              <a:ext cx="2451871" cy="320040"/>
              <a:chOff x="3523478" y="4341757"/>
              <a:chExt cx="2451871" cy="320040"/>
            </a:xfrm>
          </p:grpSpPr>
          <p:sp>
            <p:nvSpPr>
              <p:cNvPr id="86" name="Rounded Rectangle 85"/>
              <p:cNvSpPr/>
              <p:nvPr/>
            </p:nvSpPr>
            <p:spPr>
              <a:xfrm>
                <a:off x="3523478" y="4341757"/>
                <a:ext cx="2451871" cy="320040"/>
              </a:xfrm>
              <a:prstGeom prst="roundRect">
                <a:avLst/>
              </a:prstGeom>
              <a:noFill/>
              <a:ln w="9525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b="1" dirty="0">
                    <a:solidFill>
                      <a:schemeClr val="bg2"/>
                    </a:solidFill>
                  </a:rPr>
                  <a:t>Hotel Info </a:t>
                </a:r>
                <a:r>
                  <a:rPr lang="en-US" sz="1200" b="1" dirty="0" smtClean="0">
                    <a:solidFill>
                      <a:schemeClr val="bg2"/>
                    </a:solidFill>
                  </a:rPr>
                  <a:t>6</a:t>
                </a:r>
                <a:endParaRPr lang="en-US" sz="1200" b="1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92" name="5-Point Star 91"/>
              <p:cNvSpPr/>
              <p:nvPr/>
            </p:nvSpPr>
            <p:spPr>
              <a:xfrm>
                <a:off x="5707878" y="4409702"/>
                <a:ext cx="184150" cy="184150"/>
              </a:xfrm>
              <a:prstGeom prst="star5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89154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457200" y="458431"/>
            <a:ext cx="822960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buSzPts val="2400"/>
            </a:pPr>
            <a:r>
              <a:rPr lang="en-US" dirty="0"/>
              <a:t>Wireframe: </a:t>
            </a:r>
            <a:r>
              <a:rPr lang="en-US" dirty="0" smtClean="0"/>
              <a:t>Favorites Page </a:t>
            </a:r>
            <a:r>
              <a:rPr lang="en-US" dirty="0"/>
              <a:t>(TBD)</a:t>
            </a:r>
            <a:endParaRPr dirty="0"/>
          </a:p>
        </p:txBody>
      </p:sp>
      <p:sp>
        <p:nvSpPr>
          <p:cNvPr id="78" name="Google Shape;78;p4"/>
          <p:cNvSpPr txBox="1">
            <a:spLocks noGrp="1"/>
          </p:cNvSpPr>
          <p:nvPr>
            <p:ph type="ftr" idx="11"/>
          </p:nvPr>
        </p:nvSpPr>
        <p:spPr>
          <a:xfrm>
            <a:off x="1408845" y="6406113"/>
            <a:ext cx="196596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Rutgers Coding Bootcamp Project #1 |</a:t>
            </a:r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sldNum" idx="12"/>
          </p:nvPr>
        </p:nvSpPr>
        <p:spPr>
          <a:xfrm>
            <a:off x="8229600" y="6406113"/>
            <a:ext cx="457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2C58731-972F-4625-878A-A479BE465786}" type="datetime1">
              <a:rPr lang="en-US" smtClean="0"/>
              <a:t>7/29/2022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400799" y="1557479"/>
            <a:ext cx="2344675" cy="2784278"/>
            <a:chOff x="874929" y="1314076"/>
            <a:chExt cx="3762855" cy="4468353"/>
          </a:xfrm>
        </p:grpSpPr>
        <p:grpSp>
          <p:nvGrpSpPr>
            <p:cNvPr id="10" name="Group 9"/>
            <p:cNvGrpSpPr/>
            <p:nvPr/>
          </p:nvGrpSpPr>
          <p:grpSpPr>
            <a:xfrm>
              <a:off x="927556" y="1392595"/>
              <a:ext cx="3657600" cy="4311315"/>
              <a:chOff x="927556" y="1386017"/>
              <a:chExt cx="3657600" cy="4311315"/>
            </a:xfrm>
          </p:grpSpPr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7556" y="1823306"/>
                <a:ext cx="3657600" cy="3874026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5" name="Rectangle 4"/>
              <p:cNvSpPr/>
              <p:nvPr/>
            </p:nvSpPr>
            <p:spPr>
              <a:xfrm>
                <a:off x="927556" y="1386017"/>
                <a:ext cx="3657600" cy="37496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 smtClean="0">
                    <a:solidFill>
                      <a:srgbClr val="FF0000"/>
                    </a:solidFill>
                    <a:latin typeface="Arial Black" panose="020B0A04020102020204" pitchFamily="34" charset="0"/>
                  </a:rPr>
                  <a:t>Google Listing for Reference</a:t>
                </a:r>
                <a:endParaRPr lang="en-US" sz="1050" dirty="0">
                  <a:solidFill>
                    <a:srgbClr val="FF0000"/>
                  </a:solidFill>
                  <a:latin typeface="Arial Black" panose="020B0A04020102020204" pitchFamily="34" charset="0"/>
                </a:endParaRPr>
              </a:p>
            </p:txBody>
          </p:sp>
        </p:grpSp>
        <p:sp>
          <p:nvSpPr>
            <p:cNvPr id="25" name="Rectangle 24"/>
            <p:cNvSpPr/>
            <p:nvPr/>
          </p:nvSpPr>
          <p:spPr>
            <a:xfrm>
              <a:off x="874929" y="1314076"/>
              <a:ext cx="3762855" cy="446835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 Black" panose="020B0A040201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97313" y="1473566"/>
            <a:ext cx="5486400" cy="4107180"/>
            <a:chOff x="697313" y="1473566"/>
            <a:chExt cx="5486400" cy="4107180"/>
          </a:xfrm>
        </p:grpSpPr>
        <p:grpSp>
          <p:nvGrpSpPr>
            <p:cNvPr id="27" name="Group 26"/>
            <p:cNvGrpSpPr/>
            <p:nvPr/>
          </p:nvGrpSpPr>
          <p:grpSpPr>
            <a:xfrm>
              <a:off x="697313" y="1473566"/>
              <a:ext cx="5486400" cy="4107180"/>
              <a:chOff x="697313" y="1473566"/>
              <a:chExt cx="5486400" cy="4107180"/>
            </a:xfrm>
          </p:grpSpPr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7313" y="2006289"/>
                <a:ext cx="5486400" cy="3107824"/>
              </a:xfrm>
              <a:prstGeom prst="rect">
                <a:avLst/>
              </a:prstGeom>
            </p:spPr>
          </p:pic>
          <p:sp>
            <p:nvSpPr>
              <p:cNvPr id="52" name="Rectangle 51"/>
              <p:cNvSpPr/>
              <p:nvPr/>
            </p:nvSpPr>
            <p:spPr>
              <a:xfrm>
                <a:off x="697313" y="5143882"/>
                <a:ext cx="5486400" cy="41148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tabLst>
                    <a:tab pos="6861175" algn="r"/>
                  </a:tabLst>
                </a:pPr>
                <a:r>
                  <a:rPr 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© 2022 </a:t>
                </a:r>
                <a:r>
                  <a:rPr lang="en-US" sz="900" dirty="0" err="1">
                    <a:solidFill>
                      <a:schemeClr val="bg1">
                        <a:lumMod val="85000"/>
                      </a:schemeClr>
                    </a:solidFill>
                  </a:rPr>
                  <a:t>Travelscape</a:t>
                </a:r>
                <a:r>
                  <a:rPr lang="en-US" sz="900" dirty="0">
                    <a:solidFill>
                      <a:schemeClr val="bg1">
                        <a:lumMod val="85000"/>
                      </a:schemeClr>
                    </a:solidFill>
                  </a:rPr>
                  <a:t> LLC</a:t>
                </a:r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697313" y="1511700"/>
                <a:ext cx="5486400" cy="4572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tabLst>
                    <a:tab pos="6861175" algn="r"/>
                  </a:tabLst>
                </a:pPr>
                <a:endParaRPr lang="en-US" sz="17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697313" y="1473566"/>
                <a:ext cx="5486400" cy="4572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28600" rIns="228600" rtlCol="0" anchor="ctr"/>
              <a:lstStyle/>
              <a:p>
                <a:pPr>
                  <a:tabLst>
                    <a:tab pos="6861175" algn="r"/>
                  </a:tabLst>
                </a:pPr>
                <a:r>
                  <a:rPr lang="en-US" sz="1700" dirty="0" smtClean="0">
                    <a:solidFill>
                      <a:schemeClr val="bg1">
                        <a:lumMod val="95000"/>
                      </a:schemeClr>
                    </a:solidFill>
                    <a:latin typeface="+mj-lt"/>
                  </a:rPr>
                  <a:t>[logo]</a:t>
                </a:r>
                <a:r>
                  <a:rPr lang="en-US" sz="1700" dirty="0" smtClean="0">
                    <a:solidFill>
                      <a:schemeClr val="bg1">
                        <a:lumMod val="95000"/>
                      </a:schemeClr>
                    </a:solidFill>
                    <a:latin typeface="Arial Black" panose="020B0A04020102020204" pitchFamily="34" charset="0"/>
                  </a:rPr>
                  <a:t>	</a:t>
                </a:r>
                <a:r>
                  <a:rPr lang="en-US" sz="1200" b="1" dirty="0" smtClean="0">
                    <a:solidFill>
                      <a:schemeClr val="bg1">
                        <a:lumMod val="95000"/>
                      </a:schemeClr>
                    </a:solidFill>
                  </a:rPr>
                  <a:t>Don’t Forget with </a:t>
                </a:r>
                <a:r>
                  <a:rPr lang="en-US" sz="1700" dirty="0" smtClean="0">
                    <a:solidFill>
                      <a:srgbClr val="FFFFFF"/>
                    </a:solidFill>
                    <a:latin typeface="Arial Black" panose="020B0A04020102020204" pitchFamily="34" charset="0"/>
                  </a:rPr>
                  <a:t>Premium Hotels</a:t>
                </a:r>
                <a:endParaRPr lang="en-US" sz="1700" dirty="0">
                  <a:solidFill>
                    <a:srgbClr val="FFFFFF"/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97313" y="5169266"/>
                <a:ext cx="5486400" cy="41148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tabLst>
                    <a:tab pos="6861175" algn="r"/>
                  </a:tabLst>
                </a:pPr>
                <a:r>
                  <a:rPr lang="en-US" sz="900" dirty="0">
                    <a:solidFill>
                      <a:schemeClr val="bg1"/>
                    </a:solidFill>
                  </a:rPr>
                  <a:t>© 2022 </a:t>
                </a:r>
                <a:r>
                  <a:rPr lang="en-US" sz="900" dirty="0" smtClean="0">
                    <a:solidFill>
                      <a:schemeClr val="bg1"/>
                    </a:solidFill>
                  </a:rPr>
                  <a:t>Premium Hotels </a:t>
                </a:r>
                <a:r>
                  <a:rPr lang="en-US" sz="900" dirty="0">
                    <a:solidFill>
                      <a:schemeClr val="bg1"/>
                    </a:solidFill>
                  </a:rPr>
                  <a:t>LLC</a:t>
                </a: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834473" y="2180956"/>
              <a:ext cx="5212080" cy="2743200"/>
              <a:chOff x="834473" y="2180956"/>
              <a:chExt cx="5212080" cy="2743200"/>
            </a:xfrm>
          </p:grpSpPr>
          <p:sp>
            <p:nvSpPr>
              <p:cNvPr id="28" name="Rounded Rectangle 27"/>
              <p:cNvSpPr/>
              <p:nvPr/>
            </p:nvSpPr>
            <p:spPr>
              <a:xfrm>
                <a:off x="834473" y="2180956"/>
                <a:ext cx="5212080" cy="2743200"/>
              </a:xfrm>
              <a:prstGeom prst="roundRect">
                <a:avLst>
                  <a:gd name="adj" fmla="val 1621"/>
                </a:avLst>
              </a:prstGeom>
              <a:solidFill>
                <a:schemeClr val="bg1"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ounded Rectangle 69"/>
              <p:cNvSpPr/>
              <p:nvPr/>
            </p:nvSpPr>
            <p:spPr>
              <a:xfrm>
                <a:off x="1050166" y="2419431"/>
                <a:ext cx="4780695" cy="274320"/>
              </a:xfrm>
              <a:prstGeom prst="roundRect">
                <a:avLst/>
              </a:prstGeom>
              <a:no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0" rIns="0" bIns="0" rtlCol="0" anchor="b"/>
              <a:lstStyle/>
              <a:p>
                <a:pPr algn="ctr"/>
                <a:r>
                  <a:rPr lang="en-US" sz="1200" dirty="0" smtClean="0">
                    <a:solidFill>
                      <a:schemeClr val="bg2"/>
                    </a:solidFill>
                    <a:latin typeface="Arial Black" panose="020B0A04020102020204" pitchFamily="34" charset="0"/>
                  </a:rPr>
                  <a:t>My Favorites List</a:t>
                </a:r>
                <a:endParaRPr lang="en-US" sz="1200" dirty="0">
                  <a:solidFill>
                    <a:schemeClr val="accent1"/>
                  </a:solidFill>
                  <a:latin typeface="Arial Black" panose="020B0A04020102020204" pitchFamily="34" charset="0"/>
                </a:endParaRPr>
              </a:p>
            </p:txBody>
          </p:sp>
          <p:grpSp>
            <p:nvGrpSpPr>
              <p:cNvPr id="3" name="Group 2"/>
              <p:cNvGrpSpPr/>
              <p:nvPr/>
            </p:nvGrpSpPr>
            <p:grpSpPr>
              <a:xfrm>
                <a:off x="998084" y="2839983"/>
                <a:ext cx="4885714" cy="1102871"/>
                <a:chOff x="959984" y="2839983"/>
                <a:chExt cx="4885714" cy="1102871"/>
              </a:xfrm>
            </p:grpSpPr>
            <p:sp>
              <p:nvSpPr>
                <p:cNvPr id="81" name="Rounded Rectangle 80"/>
                <p:cNvSpPr/>
                <p:nvPr/>
              </p:nvSpPr>
              <p:spPr>
                <a:xfrm>
                  <a:off x="959984" y="2839983"/>
                  <a:ext cx="1164779" cy="1102871"/>
                </a:xfrm>
                <a:prstGeom prst="roundRect">
                  <a:avLst/>
                </a:prstGeom>
                <a:noFill/>
                <a:ln w="9525"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 err="1" smtClean="0">
                      <a:solidFill>
                        <a:schemeClr val="bg2"/>
                      </a:solidFill>
                    </a:rPr>
                    <a:t>Fave</a:t>
                  </a:r>
                  <a:r>
                    <a:rPr lang="en-US" sz="1200" b="1" dirty="0" smtClean="0">
                      <a:solidFill>
                        <a:schemeClr val="bg2"/>
                      </a:solidFill>
                    </a:rPr>
                    <a:t> Hotel and Info</a:t>
                  </a:r>
                  <a:endParaRPr lang="en-US" sz="1200" b="1" dirty="0">
                    <a:solidFill>
                      <a:schemeClr val="bg2"/>
                    </a:solidFill>
                  </a:endParaRPr>
                </a:p>
              </p:txBody>
            </p:sp>
            <p:sp>
              <p:nvSpPr>
                <p:cNvPr id="43" name="Rounded Rectangle 42"/>
                <p:cNvSpPr/>
                <p:nvPr/>
              </p:nvSpPr>
              <p:spPr>
                <a:xfrm>
                  <a:off x="3440608" y="2839983"/>
                  <a:ext cx="1164779" cy="1102871"/>
                </a:xfrm>
                <a:prstGeom prst="roundRect">
                  <a:avLst/>
                </a:prstGeom>
                <a:noFill/>
                <a:ln w="9525"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 err="1" smtClean="0">
                      <a:solidFill>
                        <a:schemeClr val="bg2"/>
                      </a:solidFill>
                    </a:rPr>
                    <a:t>Fave</a:t>
                  </a:r>
                  <a:r>
                    <a:rPr lang="en-US" sz="1200" b="1" dirty="0" smtClean="0">
                      <a:solidFill>
                        <a:schemeClr val="bg2"/>
                      </a:solidFill>
                    </a:rPr>
                    <a:t> Hotel and Info</a:t>
                  </a:r>
                  <a:endParaRPr lang="en-US" sz="1200" b="1" dirty="0">
                    <a:solidFill>
                      <a:schemeClr val="bg2"/>
                    </a:solidFill>
                  </a:endParaRPr>
                </a:p>
              </p:txBody>
            </p:sp>
            <p:sp>
              <p:nvSpPr>
                <p:cNvPr id="45" name="Rounded Rectangle 44"/>
                <p:cNvSpPr/>
                <p:nvPr/>
              </p:nvSpPr>
              <p:spPr>
                <a:xfrm>
                  <a:off x="2200296" y="2839983"/>
                  <a:ext cx="1164779" cy="1102871"/>
                </a:xfrm>
                <a:prstGeom prst="roundRect">
                  <a:avLst/>
                </a:prstGeom>
                <a:noFill/>
                <a:ln w="9525"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 err="1" smtClean="0">
                      <a:solidFill>
                        <a:schemeClr val="bg2"/>
                      </a:solidFill>
                    </a:rPr>
                    <a:t>Fave</a:t>
                  </a:r>
                  <a:r>
                    <a:rPr lang="en-US" sz="1200" b="1" dirty="0" smtClean="0">
                      <a:solidFill>
                        <a:schemeClr val="bg2"/>
                      </a:solidFill>
                    </a:rPr>
                    <a:t> Hotel and Info</a:t>
                  </a:r>
                  <a:endParaRPr lang="en-US" sz="1200" b="1" dirty="0">
                    <a:solidFill>
                      <a:schemeClr val="bg2"/>
                    </a:solidFill>
                  </a:endParaRPr>
                </a:p>
              </p:txBody>
            </p:sp>
            <p:sp>
              <p:nvSpPr>
                <p:cNvPr id="46" name="Rounded Rectangle 45"/>
                <p:cNvSpPr/>
                <p:nvPr/>
              </p:nvSpPr>
              <p:spPr>
                <a:xfrm>
                  <a:off x="4680919" y="2839983"/>
                  <a:ext cx="1164779" cy="1102871"/>
                </a:xfrm>
                <a:prstGeom prst="roundRect">
                  <a:avLst/>
                </a:prstGeom>
                <a:noFill/>
                <a:ln w="9525"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 err="1" smtClean="0">
                      <a:solidFill>
                        <a:schemeClr val="bg2"/>
                      </a:solidFill>
                    </a:rPr>
                    <a:t>Fave</a:t>
                  </a:r>
                  <a:r>
                    <a:rPr lang="en-US" sz="1200" b="1" dirty="0" smtClean="0">
                      <a:solidFill>
                        <a:schemeClr val="bg2"/>
                      </a:solidFill>
                    </a:rPr>
                    <a:t> Hotel and Info</a:t>
                  </a:r>
                  <a:endParaRPr lang="en-US" sz="1200" b="1" dirty="0">
                    <a:solidFill>
                      <a:schemeClr val="bg2"/>
                    </a:solidFill>
                  </a:endParaRPr>
                </a:p>
              </p:txBody>
            </p:sp>
          </p:grpSp>
          <p:sp>
            <p:nvSpPr>
              <p:cNvPr id="47" name="Rounded Rectangle 46"/>
              <p:cNvSpPr/>
              <p:nvPr/>
            </p:nvSpPr>
            <p:spPr>
              <a:xfrm>
                <a:off x="2434673" y="4132811"/>
                <a:ext cx="2011680" cy="320040"/>
              </a:xfrm>
              <a:prstGeom prst="roundRect">
                <a:avLst/>
              </a:prstGeom>
              <a:solidFill>
                <a:srgbClr val="F18D55"/>
              </a:solidFill>
              <a:ln w="95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Clear List</a:t>
                </a:r>
                <a:endParaRPr lang="en-US" sz="1200" dirty="0"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38505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fd57c6a2e_0_0"/>
          <p:cNvSpPr txBox="1">
            <a:spLocks noGrp="1"/>
          </p:cNvSpPr>
          <p:nvPr>
            <p:ph type="title"/>
          </p:nvPr>
        </p:nvSpPr>
        <p:spPr>
          <a:xfrm>
            <a:off x="457200" y="458431"/>
            <a:ext cx="8229600" cy="64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APIs to be Used</a:t>
            </a:r>
            <a:endParaRPr/>
          </a:p>
        </p:txBody>
      </p:sp>
      <p:sp>
        <p:nvSpPr>
          <p:cNvPr id="89" name="Google Shape;89;g13fd57c6a2e_0_0"/>
          <p:cNvSpPr txBox="1">
            <a:spLocks noGrp="1"/>
          </p:cNvSpPr>
          <p:nvPr>
            <p:ph type="sldNum" idx="12"/>
          </p:nvPr>
        </p:nvSpPr>
        <p:spPr>
          <a:xfrm>
            <a:off x="8229600" y="6406113"/>
            <a:ext cx="457200" cy="18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90" name="Google Shape;90;g13fd57c6a2e_0_0"/>
          <p:cNvSpPr txBox="1">
            <a:spLocks noGrp="1"/>
          </p:cNvSpPr>
          <p:nvPr>
            <p:ph type="body" idx="1"/>
          </p:nvPr>
        </p:nvSpPr>
        <p:spPr>
          <a:xfrm>
            <a:off x="457200" y="1238249"/>
            <a:ext cx="8229600" cy="502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0" indent="-233362" algn="l" rtl="0"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n-US"/>
              <a:t>Google Map API</a:t>
            </a:r>
            <a:endParaRPr/>
          </a:p>
          <a:p>
            <a:pPr marL="228600" lvl="0" indent="-233362" algn="l" rtl="0"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n-US"/>
              <a:t>Google Location Services</a:t>
            </a:r>
            <a:endParaRPr/>
          </a:p>
          <a:p>
            <a:pPr marL="228600" lvl="0" indent="-233362" algn="l" rtl="0"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n-US"/>
              <a:t>Google Listing</a:t>
            </a:r>
            <a:endParaRPr/>
          </a:p>
          <a:p>
            <a:pPr marL="228600" lvl="0" indent="-233362" algn="l" rtl="0"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r>
              <a:rPr lang="en-US"/>
              <a:t>YELP!</a:t>
            </a:r>
            <a:endParaRPr/>
          </a:p>
          <a:p>
            <a:pPr marL="228600" lvl="0" indent="-233362" algn="l" rtl="0">
              <a:spcBef>
                <a:spcPts val="0"/>
              </a:spcBef>
              <a:spcAft>
                <a:spcPts val="0"/>
              </a:spcAft>
              <a:buSzPts val="1350"/>
              <a:buChar char="▪"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200"/>
              </a:spcAft>
              <a:buNone/>
            </a:pPr>
            <a:endParaRPr/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Rutgers Coding Bootcamp Project #1 |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6AD5E02-0D35-4FD8-A31D-E8C23F8F20E8}" type="datetime1">
              <a:rPr lang="en-US" smtClean="0"/>
              <a:t>7/29/2022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ding">
      <a:dk1>
        <a:srgbClr val="000000"/>
      </a:dk1>
      <a:lt1>
        <a:srgbClr val="FFFFFF"/>
      </a:lt1>
      <a:dk2>
        <a:srgbClr val="323F4F"/>
      </a:dk2>
      <a:lt2>
        <a:srgbClr val="E7E6E6"/>
      </a:lt2>
      <a:accent1>
        <a:srgbClr val="323F4F"/>
      </a:accent1>
      <a:accent2>
        <a:srgbClr val="034A90"/>
      </a:accent2>
      <a:accent3>
        <a:srgbClr val="2E75B5"/>
      </a:accent3>
      <a:accent4>
        <a:srgbClr val="5B9BD5"/>
      </a:accent4>
      <a:accent5>
        <a:srgbClr val="9CC3E5"/>
      </a:accent5>
      <a:accent6>
        <a:srgbClr val="A5A5A5"/>
      </a:accent6>
      <a:hlink>
        <a:srgbClr val="0563C1"/>
      </a:hlink>
      <a:folHlink>
        <a:srgbClr val="323F4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500</Words>
  <Application>Microsoft Office PowerPoint</Application>
  <PresentationFormat>On-screen Show (4:3)</PresentationFormat>
  <Paragraphs>121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Noto Sans Symbols</vt:lpstr>
      <vt:lpstr>Courier New</vt:lpstr>
      <vt:lpstr>Arial Black</vt:lpstr>
      <vt:lpstr>Arial</vt:lpstr>
      <vt:lpstr>Calibri</vt:lpstr>
      <vt:lpstr>Arial Narrow</vt:lpstr>
      <vt:lpstr>Office Theme</vt:lpstr>
      <vt:lpstr>[Premium Hotels]</vt:lpstr>
      <vt:lpstr>I. Elevator Pitch</vt:lpstr>
      <vt:lpstr>User Story and Acceptance Criteria</vt:lpstr>
      <vt:lpstr>Project Functionality</vt:lpstr>
      <vt:lpstr>Wireframe: Login Page Option 1 (TBD)</vt:lpstr>
      <vt:lpstr>Wireframe: Login Page Option 2 (TBD)</vt:lpstr>
      <vt:lpstr>Wireframe: Search and Listing Page (TBD)</vt:lpstr>
      <vt:lpstr>Wireframe: Favorites Page (TBD)</vt:lpstr>
      <vt:lpstr>APIs to be Used</vt:lpstr>
      <vt:lpstr>Procedure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[Premium Hotels]</dc:title>
  <dc:creator>Ruth Kim</dc:creator>
  <cp:lastModifiedBy>Ruth Kim</cp:lastModifiedBy>
  <cp:revision>23</cp:revision>
  <dcterms:created xsi:type="dcterms:W3CDTF">2022-07-27T14:44:07Z</dcterms:created>
  <dcterms:modified xsi:type="dcterms:W3CDTF">2022-07-29T22:31:14Z</dcterms:modified>
</cp:coreProperties>
</file>